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5" r:id="rId1"/>
  </p:sldMasterIdLst>
  <p:sldIdLst>
    <p:sldId id="256" r:id="rId2"/>
    <p:sldId id="257" r:id="rId3"/>
    <p:sldId id="258" r:id="rId4"/>
    <p:sldId id="259" r:id="rId5"/>
    <p:sldId id="260" r:id="rId6"/>
    <p:sldId id="282"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303" r:id="rId22"/>
    <p:sldId id="276" r:id="rId23"/>
    <p:sldId id="277" r:id="rId24"/>
    <p:sldId id="278" r:id="rId25"/>
    <p:sldId id="279" r:id="rId26"/>
    <p:sldId id="304" r:id="rId27"/>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0921"/>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1576BF-9625-49E9-9619-663392F74B3B}" type="datetimeFigureOut">
              <a:rPr lang="fa-IR" smtClean="0"/>
              <a:t>27/12/1446</a:t>
            </a:fld>
            <a:endParaRPr lang="fa-IR"/>
          </a:p>
        </p:txBody>
      </p:sp>
      <p:sp>
        <p:nvSpPr>
          <p:cNvPr id="5" name="Footer Placeholder 4"/>
          <p:cNvSpPr>
            <a:spLocks noGrp="1"/>
          </p:cNvSpPr>
          <p:nvPr>
            <p:ph type="ftr" sz="quarter" idx="11"/>
          </p:nvPr>
        </p:nvSpPr>
        <p:spPr/>
        <p:txBody>
          <a:bodyPr/>
          <a:lstStyle/>
          <a:p>
            <a:endParaRPr lang="fa-IR"/>
          </a:p>
        </p:txBody>
      </p:sp>
      <p:sp>
        <p:nvSpPr>
          <p:cNvPr id="9" name="Rectangle 8"/>
          <p:cNvSpPr/>
          <p:nvPr/>
        </p:nvSpPr>
        <p:spPr>
          <a:xfrm>
            <a:off x="460587" y="2942602"/>
            <a:ext cx="9530575"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096869" y="2944634"/>
            <a:ext cx="1587131"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0283619" y="3136658"/>
            <a:ext cx="1213632"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93978" y="3055622"/>
            <a:ext cx="9263793"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10382435" y="4625268"/>
            <a:ext cx="1016000" cy="457200"/>
          </a:xfrm>
        </p:spPr>
        <p:txBody>
          <a:bodyPr/>
          <a:lstStyle>
            <a:lvl1pPr algn="ctr">
              <a:defRPr sz="2800">
                <a:solidFill>
                  <a:schemeClr val="accent1">
                    <a:lumMod val="50000"/>
                  </a:schemeClr>
                </a:solidFill>
              </a:defRPr>
            </a:lvl1pPr>
          </a:lstStyle>
          <a:p>
            <a:fld id="{445838D2-4A07-4842-909E-47D1F68917C1}" type="slidenum">
              <a:rPr lang="fa-IR" smtClean="0"/>
              <a:t>‹#›</a:t>
            </a:fld>
            <a:endParaRPr lang="fa-IR"/>
          </a:p>
        </p:txBody>
      </p:sp>
      <p:sp>
        <p:nvSpPr>
          <p:cNvPr id="11" name="Rectangle 10"/>
          <p:cNvSpPr/>
          <p:nvPr/>
        </p:nvSpPr>
        <p:spPr>
          <a:xfrm>
            <a:off x="722429" y="4559277"/>
            <a:ext cx="9006888"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18628" y="3139440"/>
            <a:ext cx="9014491"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7073" y="4648200"/>
            <a:ext cx="87376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806273" y="3227034"/>
            <a:ext cx="88392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1576BF-9625-49E9-9619-663392F74B3B}" type="datetimeFigureOut">
              <a:rPr lang="fa-IR" smtClean="0"/>
              <a:t>27/12/1446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148936" y="228600"/>
            <a:ext cx="247904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9273634" y="351410"/>
            <a:ext cx="2229647"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398103" y="395428"/>
            <a:ext cx="1980708"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381000"/>
            <a:ext cx="82296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1576BF-9625-49E9-9619-663392F74B3B}" type="datetimeFigureOut">
              <a:rPr lang="fa-IR" smtClean="0"/>
              <a:t>27/12/1446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1576BF-9625-49E9-9619-663392F74B3B}" type="datetimeFigureOut">
              <a:rPr lang="fa-IR" smtClean="0"/>
              <a:t>27/12/1446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D1576BF-9625-49E9-9619-663392F74B3B}" type="datetimeFigureOut">
              <a:rPr lang="fa-IR" smtClean="0"/>
              <a:t>27/12/1446</a:t>
            </a:fld>
            <a:endParaRPr lang="fa-IR"/>
          </a:p>
        </p:txBody>
      </p:sp>
      <p:sp>
        <p:nvSpPr>
          <p:cNvPr id="13" name="Rectangle 12"/>
          <p:cNvSpPr/>
          <p:nvPr/>
        </p:nvSpPr>
        <p:spPr>
          <a:xfrm>
            <a:off x="602635" y="2946400"/>
            <a:ext cx="11020213"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756875" y="3048000"/>
            <a:ext cx="10711733"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45838D2-4A07-4842-909E-47D1F68917C1}" type="slidenum">
              <a:rPr lang="fa-IR" smtClean="0"/>
              <a:t>‹#›</a:t>
            </a:fld>
            <a:endParaRPr lang="fa-IR"/>
          </a:p>
        </p:txBody>
      </p:sp>
      <p:sp>
        <p:nvSpPr>
          <p:cNvPr id="2" name="Title 1"/>
          <p:cNvSpPr>
            <a:spLocks noGrp="1"/>
          </p:cNvSpPr>
          <p:nvPr>
            <p:ph type="title"/>
          </p:nvPr>
        </p:nvSpPr>
        <p:spPr>
          <a:xfrm>
            <a:off x="981941" y="3200400"/>
            <a:ext cx="102616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900661" y="4541521"/>
            <a:ext cx="1042416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981941" y="4607511"/>
            <a:ext cx="102616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901010" y="3124200"/>
            <a:ext cx="10423465"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68171" y="408373"/>
            <a:ext cx="11014229" cy="1039427"/>
          </a:xfrm>
        </p:spPr>
        <p:txBody>
          <a:bodyPr/>
          <a:lstStyle/>
          <a:p>
            <a:r>
              <a:rPr lang="en-US"/>
              <a:t>Click to edit Master title style</a:t>
            </a:r>
          </a:p>
        </p:txBody>
      </p:sp>
      <p:sp>
        <p:nvSpPr>
          <p:cNvPr id="3" name="Content Placeholder 2"/>
          <p:cNvSpPr>
            <a:spLocks noGrp="1"/>
          </p:cNvSpPr>
          <p:nvPr>
            <p:ph sz="half" idx="1"/>
          </p:nvPr>
        </p:nvSpPr>
        <p:spPr>
          <a:xfrm>
            <a:off x="568171" y="1719071"/>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719071"/>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1576BF-9625-49E9-9619-663392F74B3B}" type="datetimeFigureOut">
              <a:rPr lang="fa-IR" smtClean="0"/>
              <a:t>27/12/1446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8171" y="408373"/>
            <a:ext cx="11014229"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68171" y="1722438"/>
            <a:ext cx="5386917"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68171" y="2438400"/>
            <a:ext cx="5386917"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1576BF-9625-49E9-9619-663392F74B3B}" type="datetimeFigureOut">
              <a:rPr lang="fa-IR" smtClean="0"/>
              <a:t>27/12/1446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D1576BF-9625-49E9-9619-663392F74B3B}" type="datetimeFigureOut">
              <a:rPr lang="fa-IR" smtClean="0"/>
              <a:t>27/12/1446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D1576BF-9625-49E9-9619-663392F74B3B}" type="datetimeFigureOut">
              <a:rPr lang="fa-IR" smtClean="0"/>
              <a:t>27/12/1446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45838D2-4A07-4842-909E-47D1F68917C1}"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81600" y="685800"/>
            <a:ext cx="6096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1576BF-9625-49E9-9619-663392F74B3B}" type="datetimeFigureOut">
              <a:rPr lang="fa-IR" smtClean="0"/>
              <a:t>27/12/1446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45838D2-4A07-4842-909E-47D1F68917C1}" type="slidenum">
              <a:rPr lang="fa-IR" smtClean="0"/>
              <a:t>‹#›</a:t>
            </a:fld>
            <a:endParaRPr lang="fa-IR"/>
          </a:p>
        </p:txBody>
      </p:sp>
      <p:sp>
        <p:nvSpPr>
          <p:cNvPr id="8" name="Rectangle 7"/>
          <p:cNvSpPr/>
          <p:nvPr/>
        </p:nvSpPr>
        <p:spPr>
          <a:xfrm>
            <a:off x="746712" y="1505712"/>
            <a:ext cx="3622088"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2254" y="1642472"/>
            <a:ext cx="3311005"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1025334" y="2971800"/>
            <a:ext cx="3064845"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1025334" y="1734312"/>
            <a:ext cx="3064845"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914400" y="621437"/>
            <a:ext cx="103632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8D1576BF-9625-49E9-9619-663392F74B3B}" type="datetimeFigureOut">
              <a:rPr lang="fa-IR" smtClean="0"/>
              <a:t>27/12/1446</a:t>
            </a:fld>
            <a:endParaRPr lang="fa-IR"/>
          </a:p>
        </p:txBody>
      </p:sp>
      <p:sp>
        <p:nvSpPr>
          <p:cNvPr id="7" name="Slide Number Placeholder 6"/>
          <p:cNvSpPr>
            <a:spLocks noGrp="1"/>
          </p:cNvSpPr>
          <p:nvPr>
            <p:ph type="sldNum" sz="quarter" idx="12"/>
          </p:nvPr>
        </p:nvSpPr>
        <p:spPr/>
        <p:txBody>
          <a:bodyPr/>
          <a:lstStyle/>
          <a:p>
            <a:fld id="{445838D2-4A07-4842-909E-47D1F68917C1}" type="slidenum">
              <a:rPr lang="fa-IR" smtClean="0"/>
              <a:t>‹#›</a:t>
            </a:fld>
            <a:endParaRPr lang="fa-IR"/>
          </a:p>
        </p:txBody>
      </p:sp>
      <p:sp>
        <p:nvSpPr>
          <p:cNvPr id="10" name="Rectangle 9"/>
          <p:cNvSpPr/>
          <p:nvPr/>
        </p:nvSpPr>
        <p:spPr>
          <a:xfrm>
            <a:off x="914400" y="4953000"/>
            <a:ext cx="103632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16000" y="5029200"/>
            <a:ext cx="10134353"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a-IR"/>
          </a:p>
        </p:txBody>
      </p:sp>
      <p:sp>
        <p:nvSpPr>
          <p:cNvPr id="13" name="Rectangle 12"/>
          <p:cNvSpPr/>
          <p:nvPr/>
        </p:nvSpPr>
        <p:spPr>
          <a:xfrm>
            <a:off x="1219200" y="5638800"/>
            <a:ext cx="9771352"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07452" y="5074920"/>
            <a:ext cx="10594848"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1275052" y="5656557"/>
            <a:ext cx="9659648"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1219200" y="5105401"/>
            <a:ext cx="9771352"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121920" y="101600"/>
            <a:ext cx="1194816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609600" y="1752601"/>
            <a:ext cx="109728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2"/>
                </a:solidFill>
              </a:defRPr>
            </a:lvl1pPr>
          </a:lstStyle>
          <a:p>
            <a:fld id="{8D1576BF-9625-49E9-9619-663392F74B3B}" type="datetimeFigureOut">
              <a:rPr lang="fa-IR" smtClean="0"/>
              <a:t>27/12/1446</a:t>
            </a:fld>
            <a:endParaRPr lang="fa-I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2"/>
                </a:solidFill>
              </a:defRPr>
            </a:lvl1pPr>
          </a:lstStyle>
          <a:p>
            <a:endParaRPr lang="fa-I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2"/>
                </a:solidFill>
              </a:defRPr>
            </a:lvl1pPr>
          </a:lstStyle>
          <a:p>
            <a:fld id="{445838D2-4A07-4842-909E-47D1F68917C1}" type="slidenum">
              <a:rPr lang="fa-IR" smtClean="0"/>
              <a:t>‹#›</a:t>
            </a:fld>
            <a:endParaRPr lang="fa-IR"/>
          </a:p>
        </p:txBody>
      </p:sp>
      <p:sp>
        <p:nvSpPr>
          <p:cNvPr id="9" name="Rectangle 8"/>
          <p:cNvSpPr/>
          <p:nvPr/>
        </p:nvSpPr>
        <p:spPr>
          <a:xfrm>
            <a:off x="365760" y="278166"/>
            <a:ext cx="1146048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497151" y="372862"/>
            <a:ext cx="11174027"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68171" y="408373"/>
            <a:ext cx="11014229"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0"/>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w="76200" cmpd="tri">
            <a:solidFill>
              <a:srgbClr val="D7D1B9"/>
            </a:solidFill>
            <a:miter lim="800000"/>
            <a:headEnd/>
            <a:tailEnd/>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755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800" dirty="0">
                <a:solidFill>
                  <a:srgbClr val="7030A0"/>
                </a:solidFill>
                <a:cs typeface="+mn-cs"/>
              </a:rPr>
              <a:t>واژه نامه</a:t>
            </a:r>
            <a:r>
              <a:rPr lang="fa-IR" dirty="0"/>
              <a:t> </a:t>
            </a:r>
          </a:p>
        </p:txBody>
      </p:sp>
      <p:sp>
        <p:nvSpPr>
          <p:cNvPr id="3" name="Content Placeholder 2"/>
          <p:cNvSpPr>
            <a:spLocks noGrp="1"/>
          </p:cNvSpPr>
          <p:nvPr>
            <p:ph idx="1"/>
          </p:nvPr>
        </p:nvSpPr>
        <p:spPr>
          <a:xfrm>
            <a:off x="818711" y="2222287"/>
            <a:ext cx="10965457" cy="4255786"/>
          </a:xfrm>
        </p:spPr>
        <p:txBody>
          <a:bodyPr>
            <a:normAutofit fontScale="92500"/>
          </a:bodyPr>
          <a:lstStyle/>
          <a:p>
            <a:pPr marL="114300" indent="0" algn="r" rtl="1">
              <a:buNone/>
            </a:pPr>
            <a:r>
              <a:rPr lang="fa-IR" b="1" i="0" u="none" strike="noStrike" baseline="0" dirty="0">
                <a:solidFill>
                  <a:srgbClr val="FF33CC"/>
                </a:solidFill>
                <a:latin typeface="BNazaninBold"/>
              </a:rPr>
              <a:t>قابلیت بیمار یزایی </a:t>
            </a:r>
            <a:r>
              <a:rPr lang="fa-IR" b="0" i="0" u="none" strike="noStrike" baseline="0" dirty="0">
                <a:solidFill>
                  <a:srgbClr val="FF33CC"/>
                </a:solidFill>
                <a:latin typeface="BNazanin"/>
              </a:rPr>
              <a:t>: </a:t>
            </a:r>
            <a:r>
              <a:rPr lang="fa-IR" b="0" i="0" u="none" strike="noStrike" baseline="0" dirty="0">
                <a:latin typeface="BNazanin"/>
              </a:rPr>
              <a:t>به توانایی یک عامل عفونی در ایجاد بیماری گفته می شود.</a:t>
            </a:r>
          </a:p>
          <a:p>
            <a:pPr marL="114300" indent="0" algn="r" rtl="1">
              <a:buNone/>
            </a:pPr>
            <a:r>
              <a:rPr lang="fa-IR" b="1" i="0" u="none" strike="noStrike" baseline="0" dirty="0">
                <a:solidFill>
                  <a:srgbClr val="FF33CC"/>
                </a:solidFill>
                <a:latin typeface="BNazaninBold"/>
              </a:rPr>
              <a:t>محیط </a:t>
            </a:r>
            <a:r>
              <a:rPr lang="fa-IR" b="0" i="0" u="none" strike="noStrike" baseline="0" dirty="0">
                <a:solidFill>
                  <a:srgbClr val="FF33CC"/>
                </a:solidFill>
                <a:latin typeface="BNazanin"/>
              </a:rPr>
              <a:t>: </a:t>
            </a:r>
            <a:r>
              <a:rPr lang="fa-IR" b="0" i="0" u="none" strike="noStrike" baseline="0" dirty="0">
                <a:latin typeface="BNazanin"/>
              </a:rPr>
              <a:t>هر آنچه که خارج از بدن انسان میزبان قرار دارد.</a:t>
            </a:r>
          </a:p>
          <a:p>
            <a:pPr marL="114300" indent="0" algn="r" rtl="1">
              <a:buNone/>
            </a:pPr>
            <a:r>
              <a:rPr lang="fa-IR" b="1" i="0" u="none" strike="noStrike" baseline="0" dirty="0">
                <a:solidFill>
                  <a:srgbClr val="FF33CC"/>
                </a:solidFill>
                <a:latin typeface="BNazaninBold"/>
              </a:rPr>
              <a:t>بررسی محیطی طغیان </a:t>
            </a:r>
            <a:r>
              <a:rPr lang="fa-IR" b="0" i="0" u="none" strike="noStrike" baseline="0" dirty="0">
                <a:solidFill>
                  <a:srgbClr val="FF33CC"/>
                </a:solidFill>
                <a:latin typeface="BNazanin"/>
              </a:rPr>
              <a:t>: </a:t>
            </a:r>
            <a:r>
              <a:rPr lang="fa-IR" b="0" i="0" u="none" strike="noStrike" baseline="0" dirty="0">
                <a:latin typeface="BNazanin"/>
              </a:rPr>
              <a:t>بررسی محیط خارجی انسان بیمار، با هدف شناسایی وسایل انتقال عفونت بالقوه یا واقعی می باشد.جزئی از بررسی محیطی جهت شناسایی فرآیند عدم موفقیت در جلوگیری از مواجه ی انسان با عامل بیماری می باشد.</a:t>
            </a:r>
          </a:p>
          <a:p>
            <a:pPr marL="114300" indent="0" algn="r" rtl="1">
              <a:buNone/>
            </a:pPr>
            <a:r>
              <a:rPr lang="fa-IR" b="1" i="0" u="none" strike="noStrike" baseline="0" dirty="0">
                <a:solidFill>
                  <a:srgbClr val="FF33CC"/>
                </a:solidFill>
                <a:latin typeface="BNazaninBold"/>
              </a:rPr>
              <a:t>مدیریت طغیان</a:t>
            </a:r>
            <a:r>
              <a:rPr lang="fa-IR" b="0" i="0" u="none" strike="noStrike" baseline="0" dirty="0">
                <a:solidFill>
                  <a:srgbClr val="FF33CC"/>
                </a:solidFill>
                <a:latin typeface="BNazanin"/>
              </a:rPr>
              <a:t>: </a:t>
            </a:r>
            <a:r>
              <a:rPr lang="fa-IR" b="0" i="0" u="none" strike="noStrike" baseline="0" dirty="0">
                <a:latin typeface="BNazanin"/>
              </a:rPr>
              <a:t>به همه ی فعالیتهای لازم برای بررسی و پاسخ به طغیان، که شامل شناسایی طغیان و آماده سازی برای</a:t>
            </a:r>
            <a:r>
              <a:rPr lang="fa-IR" b="0" i="0" u="none" strike="noStrike" dirty="0">
                <a:latin typeface="BNazanin"/>
              </a:rPr>
              <a:t> </a:t>
            </a:r>
            <a:r>
              <a:rPr lang="fa-IR" b="0" i="0" u="none" strike="noStrike" baseline="0" dirty="0">
                <a:latin typeface="BNazanin"/>
              </a:rPr>
              <a:t>تشخیص و پاسخ به آن می باشد، اطلاق می گردد.</a:t>
            </a:r>
          </a:p>
          <a:p>
            <a:pPr marL="114300" indent="0" algn="r" rtl="1">
              <a:buNone/>
            </a:pPr>
            <a:r>
              <a:rPr lang="fa-IR" b="1" i="0" u="none" strike="noStrike" baseline="0" dirty="0">
                <a:solidFill>
                  <a:srgbClr val="FF33CC"/>
                </a:solidFill>
                <a:latin typeface="BNazaninBold"/>
              </a:rPr>
              <a:t>مخزن بیماری</a:t>
            </a:r>
            <a:r>
              <a:rPr lang="fa-IR" b="0" i="0" u="none" strike="noStrike" baseline="0" dirty="0">
                <a:solidFill>
                  <a:srgbClr val="FF33CC"/>
                </a:solidFill>
                <a:latin typeface="BNazanin"/>
              </a:rPr>
              <a:t>: </a:t>
            </a:r>
            <a:r>
              <a:rPr lang="fa-IR" b="0" i="0" u="none" strike="noStrike" baseline="0" dirty="0">
                <a:latin typeface="BNazanin"/>
              </a:rPr>
              <a:t>هر شخص، حیوان، بندپا، خاک، یا ماده (یا مجموع های از این موارد)که عامل عفونی به طور طبیعی در آن</a:t>
            </a:r>
            <a:r>
              <a:rPr lang="fa-IR" b="0" i="0" u="none" strike="noStrike" dirty="0">
                <a:latin typeface="BNazanin"/>
              </a:rPr>
              <a:t> </a:t>
            </a:r>
            <a:r>
              <a:rPr lang="fa-IR" b="0" i="0" u="none" strike="noStrike" baseline="0" dirty="0">
                <a:latin typeface="BNazanin"/>
              </a:rPr>
              <a:t>زندگی و تکثیر پیدا می کند و برای بقای خود به آن وابسته است.</a:t>
            </a:r>
            <a:endParaRPr lang="fa-IR" dirty="0"/>
          </a:p>
        </p:txBody>
      </p:sp>
    </p:spTree>
    <p:extLst>
      <p:ext uri="{BB962C8B-B14F-4D97-AF65-F5344CB8AC3E}">
        <p14:creationId xmlns:p14="http://schemas.microsoft.com/office/powerpoint/2010/main" val="262724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 </a:t>
            </a:r>
            <a:r>
              <a:rPr lang="fa-IR" sz="4400" dirty="0">
                <a:solidFill>
                  <a:srgbClr val="7030A0"/>
                </a:solidFill>
                <a:cs typeface="+mn-cs"/>
              </a:rPr>
              <a:t>واژه نامه</a:t>
            </a:r>
            <a:r>
              <a:rPr lang="fa-IR" dirty="0"/>
              <a:t> </a:t>
            </a:r>
          </a:p>
        </p:txBody>
      </p:sp>
      <p:sp>
        <p:nvSpPr>
          <p:cNvPr id="3" name="Content Placeholder 2"/>
          <p:cNvSpPr>
            <a:spLocks noGrp="1"/>
          </p:cNvSpPr>
          <p:nvPr>
            <p:ph idx="1"/>
          </p:nvPr>
        </p:nvSpPr>
        <p:spPr>
          <a:xfrm>
            <a:off x="309094" y="1964710"/>
            <a:ext cx="11462196" cy="4552000"/>
          </a:xfrm>
        </p:spPr>
        <p:txBody>
          <a:bodyPr>
            <a:normAutofit/>
          </a:bodyPr>
          <a:lstStyle/>
          <a:p>
            <a:pPr marL="114300" indent="0" algn="r" rtl="1">
              <a:buNone/>
            </a:pPr>
            <a:r>
              <a:rPr lang="fa-IR" b="1" i="0" u="none" strike="noStrike" baseline="0" dirty="0">
                <a:solidFill>
                  <a:srgbClr val="FF33CC"/>
                </a:solidFill>
                <a:latin typeface="BNazaninBold"/>
              </a:rPr>
              <a:t>حساس </a:t>
            </a:r>
            <a:r>
              <a:rPr lang="fa-IR" sz="800" b="1" i="0" u="none" strike="noStrike" baseline="0" dirty="0">
                <a:solidFill>
                  <a:srgbClr val="FF33CC"/>
                </a:solidFill>
                <a:latin typeface="BNazaninBold"/>
              </a:rPr>
              <a:t> </a:t>
            </a:r>
            <a:r>
              <a:rPr lang="fa-IR" b="1" i="0" u="none" strike="noStrike" baseline="0" dirty="0">
                <a:solidFill>
                  <a:srgbClr val="FF33CC"/>
                </a:solidFill>
                <a:latin typeface="BNazaninBold"/>
              </a:rPr>
              <a:t>(مستعد)</a:t>
            </a:r>
            <a:r>
              <a:rPr lang="fa-IR" b="0" i="0" u="none" strike="noStrike" baseline="0" dirty="0">
                <a:solidFill>
                  <a:srgbClr val="FF33CC"/>
                </a:solidFill>
                <a:latin typeface="BNazanin"/>
              </a:rPr>
              <a:t>: </a:t>
            </a:r>
            <a:r>
              <a:rPr lang="fa-IR" b="0" i="0" u="none" strike="noStrike" baseline="0" dirty="0">
                <a:latin typeface="BNazanin"/>
              </a:rPr>
              <a:t>شخص یا حیوانی که مقاومت کافی در مقابل یک عامل بیمار ی زا، برای جلوگیری از بیمار شدن یا عفونی</a:t>
            </a:r>
            <a:r>
              <a:rPr lang="fa-IR" b="0" i="0" u="none" strike="noStrike" dirty="0">
                <a:latin typeface="BNazanin"/>
              </a:rPr>
              <a:t> </a:t>
            </a:r>
            <a:r>
              <a:rPr lang="fa-IR" b="0" i="0" u="none" strike="noStrike" baseline="0" dirty="0">
                <a:latin typeface="BNazanin"/>
              </a:rPr>
              <a:t>شدن به هنگام مواجهه با آن عامل را ندارد.</a:t>
            </a:r>
          </a:p>
          <a:p>
            <a:pPr marL="114300" indent="0" algn="r" rtl="1">
              <a:buNone/>
            </a:pPr>
            <a:r>
              <a:rPr lang="fa-IR" b="1" i="0" u="none" strike="noStrike" baseline="0" dirty="0">
                <a:solidFill>
                  <a:srgbClr val="FF33CC"/>
                </a:solidFill>
                <a:latin typeface="BNazaninBold"/>
              </a:rPr>
              <a:t>مطالعه ی مورد-شاهدی</a:t>
            </a:r>
            <a:r>
              <a:rPr lang="fa-IR" b="0" i="0" u="none" strike="noStrike" baseline="0" dirty="0">
                <a:solidFill>
                  <a:srgbClr val="FF33CC"/>
                </a:solidFill>
                <a:latin typeface="BNazanin"/>
              </a:rPr>
              <a:t>: </a:t>
            </a:r>
            <a:r>
              <a:rPr lang="fa-IR" b="0" i="0" u="none" strike="noStrike" baseline="0" dirty="0">
                <a:latin typeface="BNazanin"/>
              </a:rPr>
              <a:t>مطالعه ای که فراوانی مواجهه میان مور دها (افرادی که بیماری مورد نظر را دارند) را با فراوانی مواجهه</a:t>
            </a:r>
            <a:r>
              <a:rPr lang="fa-IR" b="0" i="0" u="none" strike="noStrike" dirty="0">
                <a:latin typeface="BNazanin"/>
              </a:rPr>
              <a:t> </a:t>
            </a:r>
            <a:r>
              <a:rPr lang="fa-IR" b="0" i="0" u="none" strike="noStrike" baseline="0" dirty="0">
                <a:latin typeface="BNazanin"/>
              </a:rPr>
              <a:t>میان افراد شاهد (افرادی که بیماری مورد نظر را ندارند) مقایسه می کند.</a:t>
            </a:r>
          </a:p>
          <a:p>
            <a:pPr marL="114300" indent="0" algn="r" rtl="1">
              <a:buNone/>
            </a:pPr>
            <a:r>
              <a:rPr lang="fa-IR" b="1" i="0" u="none" strike="noStrike" baseline="0" dirty="0">
                <a:solidFill>
                  <a:srgbClr val="FF33CC"/>
                </a:solidFill>
                <a:latin typeface="BNazaninBold"/>
              </a:rPr>
              <a:t>مطالعه ی همگروهی</a:t>
            </a:r>
            <a:r>
              <a:rPr lang="fa-IR" b="0" i="0" u="none" strike="noStrike" baseline="0" dirty="0">
                <a:solidFill>
                  <a:srgbClr val="FF33CC"/>
                </a:solidFill>
                <a:latin typeface="BNazanin"/>
              </a:rPr>
              <a:t>: </a:t>
            </a:r>
            <a:r>
              <a:rPr lang="fa-IR" b="0" i="0" u="none" strike="noStrike" baseline="0" dirty="0">
                <a:latin typeface="BNazanin"/>
              </a:rPr>
              <a:t>مطالعه ای که میزان بیماری میان افرادی که با یک عامل خاص مواجهه داشته اند را با گروهی از افراد که</a:t>
            </a:r>
            <a:r>
              <a:rPr lang="fa-IR" b="0" i="0" u="none" strike="noStrike" dirty="0">
                <a:latin typeface="BNazanin"/>
              </a:rPr>
              <a:t> </a:t>
            </a:r>
            <a:r>
              <a:rPr lang="fa-IR" b="0" i="0" u="none" strike="noStrike" baseline="0" dirty="0">
                <a:latin typeface="BNazanin"/>
              </a:rPr>
              <a:t>با آن عامل مواجهه نداشته اند، مقایسه میکند.</a:t>
            </a:r>
          </a:p>
          <a:p>
            <a:pPr marL="114300" indent="0" algn="r" rtl="1">
              <a:buNone/>
            </a:pPr>
            <a:r>
              <a:rPr lang="fa-IR" b="1" i="0" u="none" strike="noStrike" baseline="0" dirty="0">
                <a:solidFill>
                  <a:srgbClr val="FF33CC"/>
                </a:solidFill>
                <a:latin typeface="BNazaninBold"/>
              </a:rPr>
              <a:t>مظنون</a:t>
            </a:r>
            <a:r>
              <a:rPr lang="fa-IR" b="0" i="0" u="none" strike="noStrike" baseline="0" dirty="0">
                <a:solidFill>
                  <a:srgbClr val="FF33CC"/>
                </a:solidFill>
                <a:latin typeface="BNazanin"/>
              </a:rPr>
              <a:t>: </a:t>
            </a:r>
            <a:r>
              <a:rPr lang="fa-IR" b="0" i="0" u="none" strike="noStrike" baseline="0" dirty="0">
                <a:latin typeface="BNazanin"/>
              </a:rPr>
              <a:t>شخصی که تاریخچه ی بالینی یا علائم وی نشان دهند که او ممکن است یک بیماری قابل انتقال را داشته باشد یادر حال بیمار شدن باشد.</a:t>
            </a:r>
            <a:endParaRPr lang="fa-IR" dirty="0"/>
          </a:p>
        </p:txBody>
      </p:sp>
    </p:spTree>
    <p:extLst>
      <p:ext uri="{BB962C8B-B14F-4D97-AF65-F5344CB8AC3E}">
        <p14:creationId xmlns:p14="http://schemas.microsoft.com/office/powerpoint/2010/main" val="2554607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 </a:t>
            </a:r>
          </a:p>
        </p:txBody>
      </p:sp>
      <p:sp>
        <p:nvSpPr>
          <p:cNvPr id="3" name="Content Placeholder 2"/>
          <p:cNvSpPr>
            <a:spLocks noGrp="1"/>
          </p:cNvSpPr>
          <p:nvPr>
            <p:ph idx="1"/>
          </p:nvPr>
        </p:nvSpPr>
        <p:spPr>
          <a:xfrm>
            <a:off x="818712" y="1944710"/>
            <a:ext cx="11004094" cy="4288665"/>
          </a:xfrm>
        </p:spPr>
        <p:txBody>
          <a:bodyPr>
            <a:normAutofit fontScale="92500"/>
          </a:bodyPr>
          <a:lstStyle/>
          <a:p>
            <a:pPr marL="114300" indent="0" algn="r" rtl="1">
              <a:buNone/>
            </a:pPr>
            <a:r>
              <a:rPr lang="fa-IR" b="1" i="0" u="none" strike="noStrike" baseline="0" dirty="0">
                <a:solidFill>
                  <a:srgbClr val="FF33CC"/>
                </a:solidFill>
                <a:latin typeface="BNazaninBold"/>
              </a:rPr>
              <a:t>منبع بیماری </a:t>
            </a:r>
            <a:r>
              <a:rPr lang="fa-IR" b="0" i="0" u="none" strike="noStrike" baseline="0" dirty="0">
                <a:solidFill>
                  <a:srgbClr val="FF33CC"/>
                </a:solidFill>
                <a:latin typeface="BNazanin"/>
              </a:rPr>
              <a:t>: </a:t>
            </a:r>
            <a:r>
              <a:rPr lang="fa-IR" b="0" i="0" u="none" strike="noStrike" baseline="0" dirty="0">
                <a:latin typeface="BNazanin"/>
              </a:rPr>
              <a:t>انسان، حیوان، هر چیز و یا ماد های که عامل بیماری را به یک میزبان منتقل   می کند.</a:t>
            </a:r>
          </a:p>
          <a:p>
            <a:pPr marL="114300" indent="0" algn="r" rtl="1">
              <a:buNone/>
            </a:pPr>
            <a:r>
              <a:rPr lang="fa-IR" b="1" i="0" u="none" strike="noStrike" baseline="0" dirty="0">
                <a:solidFill>
                  <a:srgbClr val="FF33CC"/>
                </a:solidFill>
                <a:latin typeface="BNazaninBold"/>
              </a:rPr>
              <a:t>مواجهه</a:t>
            </a:r>
            <a:r>
              <a:rPr lang="fa-IR" b="0" i="0" u="none" strike="noStrike" baseline="0" dirty="0">
                <a:solidFill>
                  <a:srgbClr val="FF33CC"/>
                </a:solidFill>
                <a:latin typeface="BNazanin"/>
              </a:rPr>
              <a:t>: </a:t>
            </a:r>
            <a:r>
              <a:rPr lang="fa-IR" b="0" i="0" u="none" strike="noStrike" baseline="0" dirty="0">
                <a:latin typeface="BNazanin"/>
              </a:rPr>
              <a:t>نزدیکی و یا تماس با منابع بالقوه ی عامل بیماری به نحوی که عوامل بیمار یزا بتوانند به طور مؤثری انتقال یابند واثرات زیا نبار یا محافظت کننده</a:t>
            </a:r>
            <a:r>
              <a:rPr lang="fa-IR" b="0" i="0" u="none" strike="noStrike" dirty="0">
                <a:latin typeface="BNazanin"/>
              </a:rPr>
              <a:t> </a:t>
            </a:r>
            <a:r>
              <a:rPr lang="fa-IR" b="0" i="0" u="none" strike="noStrike" baseline="0" dirty="0">
                <a:latin typeface="BNazanin"/>
              </a:rPr>
              <a:t>ی آن بتواند به فرد منتقل شود.</a:t>
            </a:r>
          </a:p>
          <a:p>
            <a:pPr marL="114300" indent="0" algn="r" rtl="1">
              <a:buNone/>
            </a:pPr>
            <a:r>
              <a:rPr lang="fa-IR" b="1" i="0" u="none" strike="noStrike" baseline="0" dirty="0">
                <a:solidFill>
                  <a:srgbClr val="FF33CC"/>
                </a:solidFill>
                <a:latin typeface="BNazaninBold"/>
              </a:rPr>
              <a:t>مورد اولیه </a:t>
            </a:r>
            <a:r>
              <a:rPr lang="fa-IR" b="0" i="0" u="none" strike="noStrike" baseline="0" dirty="0">
                <a:solidFill>
                  <a:srgbClr val="FF33CC"/>
                </a:solidFill>
                <a:latin typeface="BNazanin"/>
              </a:rPr>
              <a:t>: </a:t>
            </a:r>
            <a:r>
              <a:rPr lang="fa-IR" b="0" i="0" u="none" strike="noStrike" baseline="0" dirty="0">
                <a:latin typeface="BNazanin"/>
              </a:rPr>
              <a:t>فردی که بیماری را به درون خانواده یا گروه خاصی وارد می کند.</a:t>
            </a:r>
          </a:p>
          <a:p>
            <a:pPr marL="114300" indent="0" algn="r" rtl="1">
              <a:buNone/>
            </a:pPr>
            <a:r>
              <a:rPr lang="fa-IR" b="1" i="0" u="none" strike="noStrike" baseline="0" dirty="0">
                <a:solidFill>
                  <a:srgbClr val="FF33CC"/>
                </a:solidFill>
                <a:latin typeface="BNazaninBold"/>
              </a:rPr>
              <a:t>مورد ثانویه</a:t>
            </a:r>
            <a:r>
              <a:rPr lang="fa-IR" b="0" i="0" u="none" strike="noStrike" baseline="0" dirty="0">
                <a:solidFill>
                  <a:srgbClr val="FF33CC"/>
                </a:solidFill>
                <a:latin typeface="BNazanin"/>
              </a:rPr>
              <a:t>: </a:t>
            </a:r>
            <a:r>
              <a:rPr lang="fa-IR" b="0" i="0" u="none" strike="noStrike" baseline="0" dirty="0">
                <a:latin typeface="BNazanin"/>
              </a:rPr>
              <a:t>فردی که به واسطه ی تماس با مورد اولیه، در خلال دوره ی کمون، بیمار  می شود.</a:t>
            </a:r>
          </a:p>
          <a:p>
            <a:pPr marL="114300" indent="0" algn="r" rtl="1">
              <a:buNone/>
            </a:pPr>
            <a:r>
              <a:rPr lang="fa-IR" b="1" i="0" u="none" strike="noStrike" baseline="0" dirty="0">
                <a:solidFill>
                  <a:srgbClr val="FF33CC"/>
                </a:solidFill>
                <a:latin typeface="BNazaninBold"/>
              </a:rPr>
              <a:t>مورد شاخص </a:t>
            </a:r>
            <a:r>
              <a:rPr lang="fa-IR" b="0" i="0" u="none" strike="noStrike" baseline="0" dirty="0">
                <a:solidFill>
                  <a:srgbClr val="FF33CC"/>
                </a:solidFill>
                <a:latin typeface="BNazanin"/>
              </a:rPr>
              <a:t>: </a:t>
            </a:r>
            <a:r>
              <a:rPr lang="fa-IR" b="0" i="0" u="none" strike="noStrike" baseline="0" dirty="0">
                <a:latin typeface="BNazanin"/>
              </a:rPr>
              <a:t>اولین مورد در یک خانواده یا گرو ههای مشخص دیگر که توجه محقق را به خود جلب می کند.</a:t>
            </a:r>
          </a:p>
          <a:p>
            <a:pPr marL="114300" indent="0" algn="r" rtl="1">
              <a:buNone/>
            </a:pPr>
            <a:r>
              <a:rPr lang="fa-IR" b="1" i="0" u="none" strike="noStrike" baseline="0" dirty="0">
                <a:solidFill>
                  <a:srgbClr val="FF33CC"/>
                </a:solidFill>
                <a:latin typeface="BNazaninBold"/>
              </a:rPr>
              <a:t>ناقل</a:t>
            </a:r>
            <a:r>
              <a:rPr lang="fa-IR" b="0" i="0" u="none" strike="noStrike" baseline="0" dirty="0">
                <a:solidFill>
                  <a:srgbClr val="FF33CC"/>
                </a:solidFill>
                <a:latin typeface="BNazanin"/>
              </a:rPr>
              <a:t>: </a:t>
            </a:r>
            <a:r>
              <a:rPr lang="fa-IR" b="0" i="0" u="none" strike="noStrike" baseline="0" dirty="0">
                <a:latin typeface="BNazanin"/>
              </a:rPr>
              <a:t>حشره یا هر حامل زند های که یک عامل بیمار یزای عفونی را از افراد عفونی شده یا فضولات وی به فرد حساس یا محیط</a:t>
            </a:r>
            <a:r>
              <a:rPr lang="fa-IR" b="0" i="0" u="none" strike="noStrike" dirty="0">
                <a:latin typeface="BNazanin"/>
              </a:rPr>
              <a:t> </a:t>
            </a:r>
            <a:r>
              <a:rPr lang="fa-IR" b="0" i="0" u="none" strike="noStrike" baseline="0" dirty="0">
                <a:latin typeface="BNazanin"/>
              </a:rPr>
              <a:t>اطراف یا غذای وی انتقال می دهد.</a:t>
            </a:r>
            <a:endParaRPr lang="fa-IR" dirty="0"/>
          </a:p>
        </p:txBody>
      </p:sp>
    </p:spTree>
    <p:extLst>
      <p:ext uri="{BB962C8B-B14F-4D97-AF65-F5344CB8AC3E}">
        <p14:creationId xmlns:p14="http://schemas.microsoft.com/office/powerpoint/2010/main" val="407871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i="0" u="none" strike="noStrike" baseline="0" dirty="0">
                <a:solidFill>
                  <a:srgbClr val="7A47BE"/>
                </a:solidFill>
                <a:latin typeface="BNazaninBold"/>
              </a:rPr>
              <a:t>اهداف اصلی در مدیریت طغیان</a:t>
            </a:r>
            <a:endParaRPr lang="fa-IR" sz="4000" dirty="0"/>
          </a:p>
        </p:txBody>
      </p:sp>
      <p:sp>
        <p:nvSpPr>
          <p:cNvPr id="3" name="Content Placeholder 2"/>
          <p:cNvSpPr>
            <a:spLocks noGrp="1"/>
          </p:cNvSpPr>
          <p:nvPr>
            <p:ph idx="1"/>
          </p:nvPr>
        </p:nvSpPr>
        <p:spPr/>
        <p:txBody>
          <a:bodyPr>
            <a:normAutofit/>
          </a:bodyPr>
          <a:lstStyle/>
          <a:p>
            <a:pPr marL="514350" indent="-514350" algn="r" rtl="1">
              <a:buAutoNum type="arabicParenR"/>
            </a:pPr>
            <a:r>
              <a:rPr lang="fa-IR" b="1" i="0" u="none" strike="noStrike" baseline="0" dirty="0">
                <a:latin typeface="BNazaninBold"/>
              </a:rPr>
              <a:t>متوقف کردن طغیان حاضر و پیش گیری از بیماری های بیشتر</a:t>
            </a:r>
          </a:p>
          <a:p>
            <a:pPr marL="514350" indent="-514350" algn="r" rtl="1">
              <a:buAutoNum type="arabicParenR"/>
            </a:pPr>
            <a:r>
              <a:rPr lang="fa-IR" b="1" i="0" u="none" strike="noStrike" baseline="0" dirty="0">
                <a:latin typeface="BNazaninBold"/>
              </a:rPr>
              <a:t>پیش گیری از طغیا نهای بیشتر از طریق شناسایی منبع ایجاد کننده ی بیماری</a:t>
            </a:r>
          </a:p>
          <a:p>
            <a:pPr marL="514350" indent="-514350" algn="r" rtl="1">
              <a:buAutoNum type="arabicParenR"/>
            </a:pPr>
            <a:r>
              <a:rPr lang="fa-IR" b="1" i="0" u="none" strike="noStrike" baseline="0" dirty="0">
                <a:latin typeface="BNazaninBold"/>
              </a:rPr>
              <a:t>پیش گیری از طغیا نهای بیشتر از طریق سایر منابع مشابه</a:t>
            </a:r>
          </a:p>
          <a:p>
            <a:pPr marL="514350" indent="-514350" algn="r" rtl="1">
              <a:buAutoNum type="arabicParenR"/>
            </a:pPr>
            <a:r>
              <a:rPr lang="fa-IR" b="1" i="0" u="none" strike="noStrike" baseline="0" dirty="0">
                <a:latin typeface="BNazaninBold"/>
              </a:rPr>
              <a:t>توجه به </a:t>
            </a:r>
            <a:r>
              <a:rPr lang="fa-IR" b="1" i="0" u="none" strike="noStrike" baseline="0" dirty="0" err="1">
                <a:latin typeface="BNazaninBold"/>
              </a:rPr>
              <a:t>نگرانیهای</a:t>
            </a:r>
            <a:r>
              <a:rPr lang="fa-IR" b="1" i="0" u="none" strike="noStrike" baseline="0" dirty="0">
                <a:latin typeface="BNazaninBold"/>
              </a:rPr>
              <a:t> عمومی </a:t>
            </a:r>
          </a:p>
          <a:p>
            <a:pPr marL="514350" indent="-514350" algn="r" rtl="1">
              <a:buAutoNum type="arabicParenR"/>
            </a:pPr>
            <a:r>
              <a:rPr lang="fa-IR" b="1" i="0" u="none" strike="noStrike" baseline="0" dirty="0">
                <a:latin typeface="BNazaninBold"/>
              </a:rPr>
              <a:t>کاهش هزینه های مستقیم و غیرمستقیم</a:t>
            </a:r>
          </a:p>
          <a:p>
            <a:pPr marL="514350" indent="-514350" algn="r" rtl="1">
              <a:buAutoNum type="arabicParenR"/>
            </a:pPr>
            <a:r>
              <a:rPr lang="fa-IR" b="1" i="0" u="none" strike="noStrike" baseline="0" dirty="0">
                <a:latin typeface="BNazaninBold"/>
              </a:rPr>
              <a:t>شناسایی مکانیسم های جدید انتقال بیمار یهای شناخته شده</a:t>
            </a:r>
          </a:p>
          <a:p>
            <a:pPr marL="514350" indent="-514350" algn="r" rtl="1">
              <a:buAutoNum type="arabicParenR"/>
            </a:pPr>
            <a:r>
              <a:rPr lang="fa-IR" b="1" i="0" u="none" strike="noStrike" baseline="0" dirty="0">
                <a:latin typeface="BNazaninBold"/>
              </a:rPr>
              <a:t>شناسایی عوامل بیمار یهای جدید یا نوپدید</a:t>
            </a:r>
          </a:p>
          <a:p>
            <a:pPr marL="514350" indent="-514350" algn="r" rtl="1">
              <a:buAutoNum type="arabicParenR"/>
            </a:pPr>
            <a:r>
              <a:rPr lang="fa-IR" b="1" i="0" u="none" strike="noStrike" baseline="0" dirty="0">
                <a:latin typeface="BNazaninBold"/>
              </a:rPr>
              <a:t>انجام تعهدات قانونی و بین المللی</a:t>
            </a:r>
          </a:p>
          <a:p>
            <a:pPr marL="514350" indent="-514350" algn="r" rtl="1">
              <a:buAutoNum type="arabicParenR"/>
            </a:pPr>
            <a:r>
              <a:rPr lang="fa-IR" b="1" i="0" u="none" strike="noStrike" baseline="0" dirty="0">
                <a:latin typeface="BNazaninBold"/>
              </a:rPr>
              <a:t>کمک به آموزش کارکنان بهداشتی</a:t>
            </a:r>
          </a:p>
          <a:p>
            <a:pPr marL="514350" indent="-514350" algn="r" rtl="1">
              <a:buAutoNum type="arabicParenR"/>
            </a:pPr>
            <a:endParaRPr lang="fa-IR" dirty="0"/>
          </a:p>
        </p:txBody>
      </p:sp>
    </p:spTree>
    <p:extLst>
      <p:ext uri="{BB962C8B-B14F-4D97-AF65-F5344CB8AC3E}">
        <p14:creationId xmlns:p14="http://schemas.microsoft.com/office/powerpoint/2010/main" val="210532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b="1" i="0" u="none" strike="noStrike" baseline="0" dirty="0">
                <a:solidFill>
                  <a:srgbClr val="7A47BE"/>
                </a:solidFill>
                <a:latin typeface="BNazaninBold"/>
              </a:rPr>
              <a:t>انواع طغیا نها</a:t>
            </a:r>
            <a:endParaRPr lang="fa-IR" sz="4400" dirty="0"/>
          </a:p>
        </p:txBody>
      </p:sp>
      <p:sp>
        <p:nvSpPr>
          <p:cNvPr id="3" name="Content Placeholder 2"/>
          <p:cNvSpPr>
            <a:spLocks noGrp="1"/>
          </p:cNvSpPr>
          <p:nvPr>
            <p:ph idx="1"/>
          </p:nvPr>
        </p:nvSpPr>
        <p:spPr/>
        <p:txBody>
          <a:bodyPr/>
          <a:lstStyle/>
          <a:p>
            <a:pPr marL="0" indent="0" algn="r" rtl="1">
              <a:buNone/>
            </a:pPr>
            <a:r>
              <a:rPr lang="fa-IR" b="1" i="0" u="none" strike="noStrike" baseline="0" dirty="0">
                <a:solidFill>
                  <a:srgbClr val="FF33CC"/>
                </a:solidFill>
                <a:latin typeface="BNazaninBold"/>
              </a:rPr>
              <a:t>1- با منبع مشترک در یک مکان خاص</a:t>
            </a:r>
            <a:r>
              <a:rPr lang="fa-IR" b="0" i="0" u="none" strike="noStrike" baseline="0" dirty="0">
                <a:solidFill>
                  <a:srgbClr val="FF33CC"/>
                </a:solidFill>
                <a:latin typeface="BNazanin"/>
              </a:rPr>
              <a:t>(طغیان با مکان مشترک)</a:t>
            </a:r>
            <a:r>
              <a:rPr lang="fa-IR" b="0" i="0" u="none" strike="noStrike" dirty="0">
                <a:solidFill>
                  <a:srgbClr val="FF33CC"/>
                </a:solidFill>
                <a:latin typeface="BNazanin"/>
              </a:rPr>
              <a:t> </a:t>
            </a:r>
            <a:r>
              <a:rPr lang="fa-IR" b="0" i="0" u="none" strike="noStrike" baseline="0" dirty="0">
                <a:solidFill>
                  <a:srgbClr val="FF33CC"/>
                </a:solidFill>
                <a:latin typeface="BNazanin"/>
              </a:rPr>
              <a:t>: </a:t>
            </a:r>
          </a:p>
          <a:p>
            <a:pPr algn="r" rtl="1"/>
            <a:r>
              <a:rPr lang="fa-IR" b="0" i="0" u="none" strike="noStrike" baseline="0" dirty="0">
                <a:latin typeface="BNazanin"/>
              </a:rPr>
              <a:t>این طغیان ها به علت مواجهه ی گروهی افراد در جامعه</a:t>
            </a:r>
            <a:r>
              <a:rPr lang="fa-IR" b="0" i="0" u="none" strike="noStrike" dirty="0">
                <a:latin typeface="BNazanin"/>
              </a:rPr>
              <a:t> </a:t>
            </a:r>
            <a:r>
              <a:rPr lang="fa-IR" b="0" i="0" u="none" strike="noStrike" baseline="0" dirty="0">
                <a:latin typeface="BNazanin"/>
              </a:rPr>
              <a:t>با یک ماده ی بیماری زای مشترک در یک مکان مشترک (نه در یک</a:t>
            </a:r>
            <a:r>
              <a:rPr lang="fa-IR" b="0" i="0" u="none" strike="noStrike" dirty="0">
                <a:latin typeface="BNazanin"/>
              </a:rPr>
              <a:t> </a:t>
            </a:r>
            <a:r>
              <a:rPr lang="fa-IR" b="0" i="0" u="none" strike="noStrike" baseline="0" dirty="0">
                <a:latin typeface="BNazanin"/>
              </a:rPr>
              <a:t>زمان مشترک )ایجاد می شود </a:t>
            </a:r>
          </a:p>
          <a:p>
            <a:pPr marL="114300" indent="0" algn="r" rtl="1">
              <a:buNone/>
            </a:pPr>
            <a:endParaRPr lang="fa-IR" b="0" i="0" u="none" strike="noStrike" baseline="0" dirty="0">
              <a:latin typeface="BNazanin"/>
            </a:endParaRPr>
          </a:p>
          <a:p>
            <a:pPr marL="0" indent="0" algn="r" rtl="1">
              <a:buNone/>
            </a:pPr>
            <a:endParaRPr lang="fa-IR" dirty="0">
              <a:latin typeface="BNazanin"/>
            </a:endParaRPr>
          </a:p>
          <a:p>
            <a:pPr marL="0" indent="0" algn="r" rtl="1">
              <a:buNone/>
            </a:pPr>
            <a:endParaRPr lang="fa-IR" b="0" i="0" u="none" strike="noStrike" baseline="0" dirty="0">
              <a:latin typeface="BNazanin"/>
            </a:endParaRPr>
          </a:p>
          <a:p>
            <a:pPr algn="r" rtl="1"/>
            <a:r>
              <a:rPr lang="fa-IR" b="0" i="0" u="none" strike="noStrike" baseline="0" dirty="0">
                <a:latin typeface="BNazanin"/>
              </a:rPr>
              <a:t>مواجهه مواردی از بیماری با یک عامل بیمار یزا دریک استخر شنا، در یک رستوران یا در محل کار می باشد.</a:t>
            </a:r>
            <a:endParaRPr lang="fa-IR" dirty="0"/>
          </a:p>
        </p:txBody>
      </p:sp>
      <p:sp>
        <p:nvSpPr>
          <p:cNvPr id="8" name="Down Arrow 7"/>
          <p:cNvSpPr/>
          <p:nvPr/>
        </p:nvSpPr>
        <p:spPr>
          <a:xfrm>
            <a:off x="6078829" y="3116687"/>
            <a:ext cx="321972" cy="1326524"/>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4041520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000" b="1" i="0" u="none" strike="noStrike" baseline="0" dirty="0">
                <a:solidFill>
                  <a:srgbClr val="7030A0"/>
                </a:solidFill>
                <a:latin typeface="BNazaninBold"/>
              </a:rPr>
              <a:t>2- تک منبعی منتشره</a:t>
            </a:r>
            <a:r>
              <a:rPr lang="fa-IR" sz="4000" b="1" i="0" u="none" strike="noStrike" dirty="0">
                <a:solidFill>
                  <a:srgbClr val="7030A0"/>
                </a:solidFill>
                <a:latin typeface="BNazaninBold"/>
              </a:rPr>
              <a:t> (</a:t>
            </a:r>
            <a:r>
              <a:rPr lang="fa-IR" sz="4000" b="1" i="0" u="none" strike="noStrike" baseline="0" dirty="0">
                <a:solidFill>
                  <a:srgbClr val="7030A0"/>
                </a:solidFill>
                <a:latin typeface="BNazaninBold"/>
              </a:rPr>
              <a:t>طغیان منتشره):</a:t>
            </a:r>
            <a:endParaRPr lang="fa-IR" sz="4000" dirty="0">
              <a:solidFill>
                <a:srgbClr val="7030A0"/>
              </a:solidFill>
            </a:endParaRPr>
          </a:p>
        </p:txBody>
      </p:sp>
      <p:sp>
        <p:nvSpPr>
          <p:cNvPr id="3" name="Content Placeholder 2"/>
          <p:cNvSpPr>
            <a:spLocks noGrp="1"/>
          </p:cNvSpPr>
          <p:nvPr>
            <p:ph idx="1"/>
          </p:nvPr>
        </p:nvSpPr>
        <p:spPr/>
        <p:txBody>
          <a:bodyPr/>
          <a:lstStyle/>
          <a:p>
            <a:pPr algn="r" rtl="1"/>
            <a:r>
              <a:rPr lang="fa-IR" b="0" i="0" u="none" strike="noStrike" baseline="0" dirty="0">
                <a:latin typeface="BNazanin"/>
              </a:rPr>
              <a:t>این نوع طغیا نها به علت مواجهه ی یک گروه از افراد در یک جامعه با </a:t>
            </a:r>
            <a:r>
              <a:rPr lang="fa-IR" b="0" i="0" u="none" strike="noStrike" baseline="0" dirty="0">
                <a:solidFill>
                  <a:srgbClr val="FF33CC"/>
                </a:solidFill>
                <a:latin typeface="BNazanin"/>
              </a:rPr>
              <a:t>یک عامل</a:t>
            </a:r>
            <a:r>
              <a:rPr lang="fa-IR" b="0" i="0" u="none" strike="noStrike" dirty="0">
                <a:solidFill>
                  <a:srgbClr val="FF33CC"/>
                </a:solidFill>
                <a:latin typeface="BNazanin"/>
              </a:rPr>
              <a:t> </a:t>
            </a:r>
            <a:r>
              <a:rPr lang="fa-IR" b="0" i="0" u="none" strike="noStrike" baseline="0" dirty="0">
                <a:solidFill>
                  <a:srgbClr val="FF33CC"/>
                </a:solidFill>
                <a:latin typeface="BNazanin"/>
              </a:rPr>
              <a:t>بیماری زا </a:t>
            </a:r>
            <a:r>
              <a:rPr lang="fa-IR" b="0" i="0" u="none" strike="noStrike" baseline="0" dirty="0">
                <a:latin typeface="BNazanin"/>
              </a:rPr>
              <a:t>ایجاد می شود، اما امکان دارد که مواجهه با عامل بیماری الزاماً </a:t>
            </a:r>
            <a:r>
              <a:rPr lang="fa-IR" b="0" i="0" u="none" strike="noStrike" baseline="0" dirty="0">
                <a:solidFill>
                  <a:srgbClr val="00B050"/>
                </a:solidFill>
                <a:latin typeface="BNazanin"/>
              </a:rPr>
              <a:t>در مکان ها و زمان های </a:t>
            </a:r>
            <a:r>
              <a:rPr lang="fa-IR" b="0" i="0" u="none" strike="noStrike" baseline="0" dirty="0">
                <a:latin typeface="BNazanin"/>
              </a:rPr>
              <a:t>مشابه روی ندهد</a:t>
            </a:r>
          </a:p>
          <a:p>
            <a:pPr marL="0" indent="0" algn="r" rtl="1">
              <a:buNone/>
            </a:pPr>
            <a:endParaRPr lang="fa-IR" dirty="0">
              <a:latin typeface="BNazanin"/>
            </a:endParaRPr>
          </a:p>
          <a:p>
            <a:pPr marL="0" indent="0" algn="r" rtl="1">
              <a:buNone/>
            </a:pPr>
            <a:endParaRPr lang="fa-IR" dirty="0">
              <a:latin typeface="BNazanin"/>
            </a:endParaRPr>
          </a:p>
          <a:p>
            <a:pPr marL="0" indent="0" algn="r" rtl="1">
              <a:buNone/>
            </a:pPr>
            <a:endParaRPr lang="fa-IR" dirty="0">
              <a:latin typeface="BNazanin"/>
            </a:endParaRPr>
          </a:p>
          <a:p>
            <a:pPr algn="r" rtl="1"/>
            <a:r>
              <a:rPr lang="fa-IR" b="0" i="0" u="none" strike="noStrike" baseline="0" dirty="0">
                <a:latin typeface="BNazanin"/>
              </a:rPr>
              <a:t>طغیا نها اغلب به علت مصرف یک ماده ی انتقال عفونت منتشره (مثل محصولات غذایی آلوده یا آب های آشامیدنی شبکه های</a:t>
            </a:r>
            <a:r>
              <a:rPr lang="fa-IR" b="0" i="0" u="none" strike="noStrike" dirty="0">
                <a:latin typeface="BNazanin"/>
              </a:rPr>
              <a:t> </a:t>
            </a:r>
            <a:r>
              <a:rPr lang="fa-IR" b="0" i="0" u="none" strike="noStrike" baseline="0" dirty="0">
                <a:latin typeface="BNazanin"/>
              </a:rPr>
              <a:t>آب رسانی) در درون جامعه اتفاق می افتد.</a:t>
            </a:r>
            <a:endParaRPr lang="fa-IR" dirty="0"/>
          </a:p>
        </p:txBody>
      </p:sp>
      <p:sp>
        <p:nvSpPr>
          <p:cNvPr id="4" name="Down Arrow 3"/>
          <p:cNvSpPr/>
          <p:nvPr/>
        </p:nvSpPr>
        <p:spPr>
          <a:xfrm>
            <a:off x="6362163" y="2833353"/>
            <a:ext cx="399245" cy="142955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289441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10000" y="167425"/>
            <a:ext cx="10571998" cy="1390919"/>
          </a:xfrm>
        </p:spPr>
        <p:txBody>
          <a:bodyPr/>
          <a:lstStyle/>
          <a:p>
            <a:pPr algn="ctr" rtl="1"/>
            <a:r>
              <a:rPr lang="fa-IR" sz="4000" dirty="0">
                <a:solidFill>
                  <a:srgbClr val="7030A0"/>
                </a:solidFill>
                <a:latin typeface="BNazaninBold"/>
              </a:rPr>
              <a:t>3- جامعه گستر </a:t>
            </a:r>
            <a:br>
              <a:rPr lang="fa-IR" dirty="0"/>
            </a:br>
            <a:endParaRPr lang="fa-IR" dirty="0"/>
          </a:p>
        </p:txBody>
      </p:sp>
      <p:sp>
        <p:nvSpPr>
          <p:cNvPr id="3" name="Content Placeholder 2"/>
          <p:cNvSpPr>
            <a:spLocks noGrp="1"/>
          </p:cNvSpPr>
          <p:nvPr>
            <p:ph idx="1"/>
          </p:nvPr>
        </p:nvSpPr>
        <p:spPr/>
        <p:txBody>
          <a:bodyPr/>
          <a:lstStyle/>
          <a:p>
            <a:pPr marL="0" indent="0" algn="r" rtl="1">
              <a:buNone/>
            </a:pPr>
            <a:r>
              <a:rPr lang="fa-IR" b="0" i="0" u="none" strike="noStrike" baseline="0" dirty="0">
                <a:latin typeface="BNazanin"/>
              </a:rPr>
              <a:t>طغیان بیماری در جامعه از طریق مواجهه ی افراد حساس با افراد عفونی آن جامعه  می باشد.</a:t>
            </a:r>
          </a:p>
          <a:p>
            <a:pPr marL="0" indent="0" algn="r" rtl="1">
              <a:buNone/>
            </a:pPr>
            <a:endParaRPr lang="fa-IR" dirty="0">
              <a:latin typeface="BNazanin"/>
            </a:endParaRPr>
          </a:p>
        </p:txBody>
      </p:sp>
    </p:spTree>
    <p:extLst>
      <p:ext uri="{BB962C8B-B14F-4D97-AF65-F5344CB8AC3E}">
        <p14:creationId xmlns:p14="http://schemas.microsoft.com/office/powerpoint/2010/main" val="638248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000" dirty="0">
                <a:solidFill>
                  <a:srgbClr val="7030A0"/>
                </a:solidFill>
              </a:rPr>
              <a:t>4- رویداد مشترک  </a:t>
            </a:r>
          </a:p>
        </p:txBody>
      </p:sp>
      <p:sp>
        <p:nvSpPr>
          <p:cNvPr id="3" name="Content Placeholder 2"/>
          <p:cNvSpPr>
            <a:spLocks noGrp="1"/>
          </p:cNvSpPr>
          <p:nvPr>
            <p:ph idx="1"/>
          </p:nvPr>
        </p:nvSpPr>
        <p:spPr/>
        <p:txBody>
          <a:bodyPr/>
          <a:lstStyle/>
          <a:p>
            <a:pPr lvl="0" algn="r" rtl="1"/>
            <a:r>
              <a:rPr lang="fa-IR" dirty="0">
                <a:latin typeface="BNazanin"/>
              </a:rPr>
              <a:t>عبارت است از طغیانی که به علت مواجهه ی یک گروه از افراد با یک ماده ی بیماری زا ایجاد می شود. که مواجهه کوتاه و الزاماً همزمان بوده و همه ی موارد بیماری در طی یک دور ه ی کمون به بیماری مبتلا خواهند شد </a:t>
            </a:r>
            <a:endParaRPr lang="fa-IR" dirty="0"/>
          </a:p>
          <a:p>
            <a:pPr marL="0" indent="0" algn="r" rtl="1">
              <a:buNone/>
            </a:pPr>
            <a:endParaRPr lang="fa-IR" dirty="0"/>
          </a:p>
          <a:p>
            <a:pPr marL="0" indent="0" algn="r" rtl="1">
              <a:buNone/>
            </a:pPr>
            <a:endParaRPr lang="fa-IR" dirty="0"/>
          </a:p>
          <a:p>
            <a:pPr marL="0" indent="0" algn="r" rtl="1">
              <a:buNone/>
            </a:pPr>
            <a:endParaRPr lang="fa-IR" dirty="0"/>
          </a:p>
          <a:p>
            <a:pPr algn="r" rtl="1"/>
            <a:r>
              <a:rPr lang="fa-IR" b="0" i="0" u="none" strike="noStrike" baseline="0" dirty="0">
                <a:latin typeface="BNazanin"/>
              </a:rPr>
              <a:t>مثال های رایج در این مورد</a:t>
            </a:r>
            <a:r>
              <a:rPr lang="fa-IR" b="0" i="0" u="none" strike="noStrike" dirty="0">
                <a:latin typeface="BNazanin"/>
              </a:rPr>
              <a:t> </a:t>
            </a:r>
            <a:r>
              <a:rPr lang="fa-IR" b="0" i="0" u="none" strike="noStrike" baseline="0" dirty="0">
                <a:latin typeface="BNazanin"/>
              </a:rPr>
              <a:t>شامل مراسم های عروسی، کنفرانس ها، جشن های بزرگ، یا هر گونه رویداد دیگری که در زمان های خاصی اتفاق خواهد افتاد.</a:t>
            </a:r>
            <a:endParaRPr lang="fa-IR" dirty="0"/>
          </a:p>
        </p:txBody>
      </p:sp>
      <p:sp>
        <p:nvSpPr>
          <p:cNvPr id="4" name="Down Arrow 3"/>
          <p:cNvSpPr/>
          <p:nvPr/>
        </p:nvSpPr>
        <p:spPr>
          <a:xfrm>
            <a:off x="6284891" y="3000776"/>
            <a:ext cx="321972" cy="127501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Tree>
    <p:extLst>
      <p:ext uri="{BB962C8B-B14F-4D97-AF65-F5344CB8AC3E}">
        <p14:creationId xmlns:p14="http://schemas.microsoft.com/office/powerpoint/2010/main" val="3896278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800" dirty="0">
                <a:solidFill>
                  <a:srgbClr val="00B0F0"/>
                </a:solidFill>
              </a:rPr>
              <a:t>ادامه </a:t>
            </a:r>
          </a:p>
        </p:txBody>
      </p:sp>
      <p:sp>
        <p:nvSpPr>
          <p:cNvPr id="3" name="Content Placeholder 2"/>
          <p:cNvSpPr>
            <a:spLocks noGrp="1"/>
          </p:cNvSpPr>
          <p:nvPr>
            <p:ph idx="1"/>
          </p:nvPr>
        </p:nvSpPr>
        <p:spPr/>
        <p:txBody>
          <a:bodyPr/>
          <a:lstStyle/>
          <a:p>
            <a:pPr marL="114300" indent="0" algn="r" rtl="1">
              <a:buNone/>
            </a:pPr>
            <a:r>
              <a:rPr lang="fa-IR" sz="3200" b="1" i="0" u="none" strike="noStrike" baseline="0" dirty="0">
                <a:solidFill>
                  <a:srgbClr val="7030A0"/>
                </a:solidFill>
                <a:latin typeface="BNazaninBold"/>
              </a:rPr>
              <a:t>5- سازمانی : </a:t>
            </a:r>
            <a:r>
              <a:rPr lang="fa-IR" b="0" i="0" u="none" strike="noStrike" baseline="0" dirty="0">
                <a:latin typeface="BNazanin"/>
              </a:rPr>
              <a:t>این طغیان محدود به افراد ساکن در یک مکان خاص مثل بیمارستان، خانه ی سالمندان، مدرسه و زندان می باشد.</a:t>
            </a:r>
          </a:p>
          <a:p>
            <a:pPr marL="0" indent="0" algn="r" rtl="1">
              <a:buNone/>
            </a:pPr>
            <a:endParaRPr lang="fa-IR" b="0" i="0" u="none" strike="noStrike" baseline="0" dirty="0">
              <a:latin typeface="BNazanin"/>
            </a:endParaRPr>
          </a:p>
          <a:p>
            <a:pPr marL="114300" indent="0" algn="r" rtl="1">
              <a:buNone/>
            </a:pPr>
            <a:r>
              <a:rPr lang="fa-IR" sz="3200" b="1" i="0" u="none" strike="noStrike" baseline="0" dirty="0">
                <a:solidFill>
                  <a:srgbClr val="7030A0"/>
                </a:solidFill>
                <a:latin typeface="BNazaninBold"/>
              </a:rPr>
              <a:t>6- خانگی : </a:t>
            </a:r>
            <a:r>
              <a:rPr lang="fa-IR" b="0" i="0" u="none" strike="noStrike" baseline="0" dirty="0">
                <a:latin typeface="BNazanin"/>
              </a:rPr>
              <a:t>این طغیان تنها به افراد یک خانواده محدود می شود. طغیان های خانگی به طور مکرر اتفاق می افتند، اما خیلی کم</a:t>
            </a:r>
            <a:r>
              <a:rPr lang="fa-IR" b="0" i="0" u="none" strike="noStrike" dirty="0">
                <a:latin typeface="BNazanin"/>
              </a:rPr>
              <a:t> </a:t>
            </a:r>
            <a:r>
              <a:rPr lang="fa-IR" b="0" i="0" u="none" strike="noStrike" baseline="0" dirty="0">
                <a:latin typeface="BNazanin"/>
              </a:rPr>
              <a:t>گزارش شده و به ندرت مستند می شوند.</a:t>
            </a:r>
            <a:endParaRPr lang="fa-IR" dirty="0"/>
          </a:p>
        </p:txBody>
      </p:sp>
    </p:spTree>
    <p:extLst>
      <p:ext uri="{BB962C8B-B14F-4D97-AF65-F5344CB8AC3E}">
        <p14:creationId xmlns:p14="http://schemas.microsoft.com/office/powerpoint/2010/main" val="1331895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000" dirty="0">
                <a:solidFill>
                  <a:srgbClr val="7E499D"/>
                </a:solidFill>
                <a:latin typeface="BNazaninBold"/>
              </a:rPr>
              <a:t>اجزای مدیریت طغیان</a:t>
            </a:r>
            <a:endParaRPr lang="fa-IR"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80458249"/>
              </p:ext>
            </p:extLst>
          </p:nvPr>
        </p:nvGraphicFramePr>
        <p:xfrm>
          <a:off x="283334" y="1262122"/>
          <a:ext cx="11603865" cy="5301098"/>
        </p:xfrm>
        <a:graphic>
          <a:graphicData uri="http://schemas.openxmlformats.org/drawingml/2006/table">
            <a:tbl>
              <a:tblPr rtl="1" firstRow="1" bandRow="1">
                <a:tableStyleId>{21E4AEA4-8DFA-4A89-87EB-49C32662AFE0}</a:tableStyleId>
              </a:tblPr>
              <a:tblGrid>
                <a:gridCol w="1496278">
                  <a:extLst>
                    <a:ext uri="{9D8B030D-6E8A-4147-A177-3AD203B41FA5}">
                      <a16:colId xmlns:a16="http://schemas.microsoft.com/office/drawing/2014/main" val="20000"/>
                    </a:ext>
                  </a:extLst>
                </a:gridCol>
                <a:gridCol w="2510207">
                  <a:extLst>
                    <a:ext uri="{9D8B030D-6E8A-4147-A177-3AD203B41FA5}">
                      <a16:colId xmlns:a16="http://schemas.microsoft.com/office/drawing/2014/main" val="20001"/>
                    </a:ext>
                  </a:extLst>
                </a:gridCol>
                <a:gridCol w="7597380">
                  <a:extLst>
                    <a:ext uri="{9D8B030D-6E8A-4147-A177-3AD203B41FA5}">
                      <a16:colId xmlns:a16="http://schemas.microsoft.com/office/drawing/2014/main" val="20002"/>
                    </a:ext>
                  </a:extLst>
                </a:gridCol>
              </a:tblGrid>
              <a:tr h="585274">
                <a:tc>
                  <a:txBody>
                    <a:bodyPr/>
                    <a:lstStyle/>
                    <a:p>
                      <a:pPr algn="ctr" rtl="1"/>
                      <a:r>
                        <a:rPr lang="fa-IR" sz="1800" dirty="0"/>
                        <a:t> هدف کلی </a:t>
                      </a:r>
                      <a:endParaRPr lang="fa-IR" sz="1800" dirty="0">
                        <a:cs typeface="B Titr" panose="00000700000000000000" pitchFamily="2" charset="-78"/>
                      </a:endParaRPr>
                    </a:p>
                  </a:txBody>
                  <a:tcPr/>
                </a:tc>
                <a:tc>
                  <a:txBody>
                    <a:bodyPr/>
                    <a:lstStyle/>
                    <a:p>
                      <a:pPr algn="ctr" rtl="1"/>
                      <a:r>
                        <a:rPr lang="fa-IR" sz="1800" dirty="0"/>
                        <a:t> اجزاء </a:t>
                      </a:r>
                      <a:endParaRPr lang="fa-IR" sz="1800" dirty="0">
                        <a:cs typeface="B Titr" panose="00000700000000000000" pitchFamily="2" charset="-78"/>
                      </a:endParaRPr>
                    </a:p>
                  </a:txBody>
                  <a:tcPr/>
                </a:tc>
                <a:tc>
                  <a:txBody>
                    <a:bodyPr/>
                    <a:lstStyle/>
                    <a:p>
                      <a:pPr algn="ctr" rtl="1"/>
                      <a:r>
                        <a:rPr lang="fa-IR" sz="1800" dirty="0"/>
                        <a:t>اهداف جزئی</a:t>
                      </a:r>
                      <a:endParaRPr lang="fa-IR" sz="1800" dirty="0">
                        <a:cs typeface="B Titr" panose="00000700000000000000" pitchFamily="2" charset="-78"/>
                      </a:endParaRPr>
                    </a:p>
                  </a:txBody>
                  <a:tcPr/>
                </a:tc>
                <a:extLst>
                  <a:ext uri="{0D108BD9-81ED-4DB2-BD59-A6C34878D82A}">
                    <a16:rowId xmlns:a16="http://schemas.microsoft.com/office/drawing/2014/main" val="10000"/>
                  </a:ext>
                </a:extLst>
              </a:tr>
              <a:tr h="419286">
                <a:tc rowSpan="8">
                  <a:txBody>
                    <a:bodyPr/>
                    <a:lstStyle/>
                    <a:p>
                      <a:pPr algn="ctr" rtl="1"/>
                      <a:r>
                        <a:rPr lang="fa-IR" sz="1400" u="none" strike="noStrike" baseline="0" dirty="0"/>
                        <a:t>به حداقل رساندن اثرات مخرب طغیان بیماری ها بر روی سلامت مردم</a:t>
                      </a:r>
                      <a:endParaRPr lang="fa-IR" sz="1400" dirty="0">
                        <a:cs typeface="B Titr" panose="00000700000000000000" pitchFamily="2" charset="-78"/>
                      </a:endParaRPr>
                    </a:p>
                  </a:txBody>
                  <a:tcPr vert="vert" anchor="ctr"/>
                </a:tc>
                <a:tc>
                  <a:txBody>
                    <a:bodyPr/>
                    <a:lstStyle/>
                    <a:p>
                      <a:pPr algn="ctr" rtl="1"/>
                      <a:r>
                        <a:rPr lang="fa-IR" sz="1600" u="none" strike="noStrike" baseline="0" dirty="0"/>
                        <a:t>آماده سازی</a:t>
                      </a:r>
                      <a:endParaRPr lang="fa-IR" sz="1600" dirty="0">
                        <a:cs typeface="B Titr" panose="00000700000000000000" pitchFamily="2" charset="-78"/>
                      </a:endParaRPr>
                    </a:p>
                  </a:txBody>
                  <a:tcPr/>
                </a:tc>
                <a:tc>
                  <a:txBody>
                    <a:bodyPr/>
                    <a:lstStyle/>
                    <a:p>
                      <a:pPr algn="ctr" rtl="1"/>
                      <a:r>
                        <a:rPr lang="fa-IR" sz="1600" u="none" strike="noStrike" baseline="0" dirty="0"/>
                        <a:t>بالاترین سطح آماده سازی</a:t>
                      </a:r>
                      <a:endParaRPr lang="fa-IR" sz="1600" dirty="0">
                        <a:cs typeface="B Titr" panose="00000700000000000000" pitchFamily="2" charset="-78"/>
                      </a:endParaRPr>
                    </a:p>
                  </a:txBody>
                  <a:tcPr/>
                </a:tc>
                <a:extLst>
                  <a:ext uri="{0D108BD9-81ED-4DB2-BD59-A6C34878D82A}">
                    <a16:rowId xmlns:a16="http://schemas.microsoft.com/office/drawing/2014/main" val="10001"/>
                  </a:ext>
                </a:extLst>
              </a:tr>
              <a:tr h="476518">
                <a:tc vMerge="1">
                  <a:txBody>
                    <a:bodyPr/>
                    <a:lstStyle/>
                    <a:p>
                      <a:pPr rtl="1"/>
                      <a:endParaRPr lang="fa-IR"/>
                    </a:p>
                  </a:txBody>
                  <a:tcPr/>
                </a:tc>
                <a:tc>
                  <a:txBody>
                    <a:bodyPr/>
                    <a:lstStyle/>
                    <a:p>
                      <a:pPr algn="ctr" rtl="1"/>
                      <a:r>
                        <a:rPr lang="fa-IR" sz="1600" u="none" strike="noStrike" baseline="0" dirty="0"/>
                        <a:t>مراقبت</a:t>
                      </a:r>
                      <a:endParaRPr lang="fa-IR" sz="1600" dirty="0">
                        <a:cs typeface="B Titr" panose="00000700000000000000" pitchFamily="2" charset="-78"/>
                      </a:endParaRPr>
                    </a:p>
                  </a:txBody>
                  <a:tcPr/>
                </a:tc>
                <a:tc>
                  <a:txBody>
                    <a:bodyPr/>
                    <a:lstStyle/>
                    <a:p>
                      <a:pPr algn="ctr" rtl="1"/>
                      <a:r>
                        <a:rPr lang="fa-IR" sz="1600" u="none" strike="noStrike" baseline="0" dirty="0"/>
                        <a:t>جمع آوری و مرور جامع و مداوم اطلاعات مربوط به بیماری هایی که توانایی طغیان را دارند.</a:t>
                      </a:r>
                      <a:endParaRPr lang="fa-IR" sz="1600" dirty="0">
                        <a:cs typeface="B Titr" panose="00000700000000000000" pitchFamily="2" charset="-78"/>
                      </a:endParaRPr>
                    </a:p>
                  </a:txBody>
                  <a:tcPr/>
                </a:tc>
                <a:extLst>
                  <a:ext uri="{0D108BD9-81ED-4DB2-BD59-A6C34878D82A}">
                    <a16:rowId xmlns:a16="http://schemas.microsoft.com/office/drawing/2014/main" val="10002"/>
                  </a:ext>
                </a:extLst>
              </a:tr>
              <a:tr h="412124">
                <a:tc vMerge="1">
                  <a:txBody>
                    <a:bodyPr/>
                    <a:lstStyle/>
                    <a:p>
                      <a:pPr rtl="1"/>
                      <a:endParaRPr lang="fa-IR"/>
                    </a:p>
                  </a:txBody>
                  <a:tcPr/>
                </a:tc>
                <a:tc>
                  <a:txBody>
                    <a:bodyPr/>
                    <a:lstStyle/>
                    <a:p>
                      <a:pPr algn="ctr" rtl="1"/>
                      <a:r>
                        <a:rPr lang="fa-IR" sz="1600" u="none" strike="noStrike" baseline="0" dirty="0"/>
                        <a:t>تأیید و ارزیابی</a:t>
                      </a:r>
                      <a:endParaRPr lang="fa-IR" sz="1600" dirty="0">
                        <a:cs typeface="B Titr" panose="00000700000000000000" pitchFamily="2" charset="-78"/>
                      </a:endParaRPr>
                    </a:p>
                  </a:txBody>
                  <a:tcPr/>
                </a:tc>
                <a:tc>
                  <a:txBody>
                    <a:bodyPr/>
                    <a:lstStyle/>
                    <a:p>
                      <a:pPr algn="ctr" rtl="1"/>
                      <a:r>
                        <a:rPr lang="fa-IR" sz="1600" dirty="0"/>
                        <a:t>کشف سریع طغیان های بالقوه ای که روی بهداشت عمومی اثر مخربی دارند.</a:t>
                      </a:r>
                      <a:endParaRPr lang="fa-IR" sz="1600" dirty="0">
                        <a:cs typeface="B Titr" panose="00000700000000000000" pitchFamily="2" charset="-78"/>
                      </a:endParaRPr>
                    </a:p>
                  </a:txBody>
                  <a:tcPr/>
                </a:tc>
                <a:extLst>
                  <a:ext uri="{0D108BD9-81ED-4DB2-BD59-A6C34878D82A}">
                    <a16:rowId xmlns:a16="http://schemas.microsoft.com/office/drawing/2014/main" val="10003"/>
                  </a:ext>
                </a:extLst>
              </a:tr>
              <a:tr h="585274">
                <a:tc vMerge="1">
                  <a:txBody>
                    <a:bodyPr/>
                    <a:lstStyle/>
                    <a:p>
                      <a:pPr rtl="1"/>
                      <a:endParaRPr lang="fa-IR"/>
                    </a:p>
                  </a:txBody>
                  <a:tcPr/>
                </a:tc>
                <a:tc>
                  <a:txBody>
                    <a:bodyPr/>
                    <a:lstStyle/>
                    <a:p>
                      <a:pPr algn="ctr" rtl="1"/>
                      <a:r>
                        <a:rPr lang="fa-IR" sz="1600" u="none" strike="noStrike" baseline="0" dirty="0"/>
                        <a:t>توصیف طغیان</a:t>
                      </a:r>
                      <a:endParaRPr lang="fa-IR" sz="1600" dirty="0">
                        <a:cs typeface="B Titr" panose="00000700000000000000" pitchFamily="2" charset="-78"/>
                      </a:endParaRPr>
                    </a:p>
                  </a:txBody>
                  <a:tcPr/>
                </a:tc>
                <a:tc>
                  <a:txBody>
                    <a:bodyPr/>
                    <a:lstStyle/>
                    <a:p>
                      <a:pPr algn="ctr"/>
                      <a:r>
                        <a:rPr lang="fa-IR" sz="1600" u="none" strike="noStrike" baseline="0" dirty="0"/>
                        <a:t>بیان ویژگی های طغیان جهت شناسایی سریع نیا زهای اولیه به منظور کنترل آن یا ایجاد</a:t>
                      </a:r>
                    </a:p>
                    <a:p>
                      <a:pPr algn="ctr"/>
                      <a:r>
                        <a:rPr lang="fa-IR" sz="1600" u="none" strike="noStrike" baseline="0" dirty="0"/>
                        <a:t>فرضیه برای بررس یهای بیشتر</a:t>
                      </a:r>
                      <a:endParaRPr lang="fa-IR" sz="1600" dirty="0">
                        <a:cs typeface="B Titr" panose="00000700000000000000" pitchFamily="2" charset="-78"/>
                      </a:endParaRPr>
                    </a:p>
                  </a:txBody>
                  <a:tcPr/>
                </a:tc>
                <a:extLst>
                  <a:ext uri="{0D108BD9-81ED-4DB2-BD59-A6C34878D82A}">
                    <a16:rowId xmlns:a16="http://schemas.microsoft.com/office/drawing/2014/main" val="10004"/>
                  </a:ext>
                </a:extLst>
              </a:tr>
              <a:tr h="585274">
                <a:tc vMerge="1">
                  <a:txBody>
                    <a:bodyPr/>
                    <a:lstStyle/>
                    <a:p>
                      <a:pPr rtl="1"/>
                      <a:endParaRPr lang="fa-IR"/>
                    </a:p>
                  </a:txBody>
                  <a:tcPr/>
                </a:tc>
                <a:tc>
                  <a:txBody>
                    <a:bodyPr/>
                    <a:lstStyle/>
                    <a:p>
                      <a:pPr algn="ctr"/>
                      <a:r>
                        <a:rPr lang="fa-IR" sz="1600" u="none" strike="noStrike" baseline="0" dirty="0"/>
                        <a:t>بررسی کامل تر طغیان</a:t>
                      </a:r>
                    </a:p>
                    <a:p>
                      <a:pPr algn="ctr"/>
                      <a:r>
                        <a:rPr lang="fa-IR" sz="1600" u="none" strike="noStrike" baseline="0" dirty="0"/>
                        <a:t>بررسی اپیدمیولوژی تحلیلی</a:t>
                      </a:r>
                    </a:p>
                    <a:p>
                      <a:pPr algn="ctr"/>
                      <a:r>
                        <a:rPr lang="fa-IR" sz="1600" u="none" strike="noStrike" baseline="0" dirty="0"/>
                        <a:t>بررسی محیطی</a:t>
                      </a:r>
                    </a:p>
                    <a:p>
                      <a:pPr algn="ctr"/>
                      <a:r>
                        <a:rPr lang="fa-IR" sz="1600" u="none" strike="noStrike" baseline="0" dirty="0"/>
                        <a:t>بررسی آزمایشگاهی</a:t>
                      </a:r>
                      <a:endParaRPr lang="fa-IR" sz="1600" dirty="0">
                        <a:cs typeface="B Titr" panose="00000700000000000000" pitchFamily="2" charset="-78"/>
                      </a:endParaRPr>
                    </a:p>
                  </a:txBody>
                  <a:tcPr/>
                </a:tc>
                <a:tc>
                  <a:txBody>
                    <a:bodyPr/>
                    <a:lstStyle/>
                    <a:p>
                      <a:pPr algn="ctr" rtl="1"/>
                      <a:r>
                        <a:rPr lang="fa-IR" sz="1600" u="none" strike="noStrike" baseline="0" dirty="0"/>
                        <a:t>شناسایی منابع طغیان، مکانیسم انتقال و عوامل مؤثر در ایجاد آن</a:t>
                      </a:r>
                      <a:endParaRPr lang="fa-IR" sz="1600" dirty="0">
                        <a:cs typeface="B Titr" panose="00000700000000000000" pitchFamily="2" charset="-78"/>
                      </a:endParaRPr>
                    </a:p>
                  </a:txBody>
                  <a:tcPr/>
                </a:tc>
                <a:extLst>
                  <a:ext uri="{0D108BD9-81ED-4DB2-BD59-A6C34878D82A}">
                    <a16:rowId xmlns:a16="http://schemas.microsoft.com/office/drawing/2014/main" val="10005"/>
                  </a:ext>
                </a:extLst>
              </a:tr>
              <a:tr h="585274">
                <a:tc vMerge="1">
                  <a:txBody>
                    <a:bodyPr/>
                    <a:lstStyle/>
                    <a:p>
                      <a:pPr rtl="1"/>
                      <a:endParaRPr lang="fa-IR"/>
                    </a:p>
                  </a:txBody>
                  <a:tcPr/>
                </a:tc>
                <a:tc>
                  <a:txBody>
                    <a:bodyPr/>
                    <a:lstStyle/>
                    <a:p>
                      <a:pPr algn="ctr" rtl="1"/>
                      <a:r>
                        <a:rPr lang="fa-IR" sz="1600" u="none" strike="noStrike" baseline="0" dirty="0"/>
                        <a:t>کنترل (مهار)طغیان</a:t>
                      </a:r>
                      <a:endParaRPr lang="fa-IR" sz="1600" dirty="0">
                        <a:cs typeface="B Titr" panose="00000700000000000000" pitchFamily="2" charset="-78"/>
                      </a:endParaRPr>
                    </a:p>
                  </a:txBody>
                  <a:tcPr/>
                </a:tc>
                <a:tc>
                  <a:txBody>
                    <a:bodyPr/>
                    <a:lstStyle/>
                    <a:p>
                      <a:pPr algn="ctr" rtl="1"/>
                      <a:r>
                        <a:rPr lang="fa-IR" sz="1600" u="none" strike="noStrike" baseline="0" dirty="0"/>
                        <a:t>پیش گیری از انتقال بیشتر بیماری</a:t>
                      </a:r>
                      <a:endParaRPr lang="fa-IR" sz="1600" dirty="0">
                        <a:cs typeface="B Titr" panose="00000700000000000000" pitchFamily="2" charset="-78"/>
                      </a:endParaRPr>
                    </a:p>
                  </a:txBody>
                  <a:tcPr/>
                </a:tc>
                <a:extLst>
                  <a:ext uri="{0D108BD9-81ED-4DB2-BD59-A6C34878D82A}">
                    <a16:rowId xmlns:a16="http://schemas.microsoft.com/office/drawing/2014/main" val="10006"/>
                  </a:ext>
                </a:extLst>
              </a:tr>
              <a:tr h="585274">
                <a:tc vMerge="1">
                  <a:txBody>
                    <a:bodyPr/>
                    <a:lstStyle/>
                    <a:p>
                      <a:pPr rtl="1"/>
                      <a:endParaRPr lang="fa-IR"/>
                    </a:p>
                  </a:txBody>
                  <a:tcPr/>
                </a:tc>
                <a:tc>
                  <a:txBody>
                    <a:bodyPr/>
                    <a:lstStyle/>
                    <a:p>
                      <a:pPr algn="ctr" rtl="1"/>
                      <a:r>
                        <a:rPr lang="fa-IR" sz="1600" u="none" strike="noStrike" baseline="0" dirty="0"/>
                        <a:t>ارتباطات مربوط به طغیان</a:t>
                      </a:r>
                      <a:endParaRPr lang="fa-IR" sz="1600" dirty="0">
                        <a:cs typeface="B Titr" panose="00000700000000000000" pitchFamily="2" charset="-78"/>
                      </a:endParaRPr>
                    </a:p>
                  </a:txBody>
                  <a:tcPr/>
                </a:tc>
                <a:tc>
                  <a:txBody>
                    <a:bodyPr/>
                    <a:lstStyle/>
                    <a:p>
                      <a:pPr algn="ctr" rtl="1"/>
                      <a:r>
                        <a:rPr lang="fa-IR" sz="1600" u="none" strike="noStrike" baseline="0" dirty="0"/>
                        <a:t>آگاهی به سازما نها و مراکز مرتبط و جلب مشارکت آ نها در مدیریت طغیان</a:t>
                      </a:r>
                      <a:endParaRPr lang="fa-IR" sz="1600" dirty="0">
                        <a:cs typeface="B Titr" panose="00000700000000000000" pitchFamily="2" charset="-78"/>
                      </a:endParaRPr>
                    </a:p>
                  </a:txBody>
                  <a:tcPr/>
                </a:tc>
                <a:extLst>
                  <a:ext uri="{0D108BD9-81ED-4DB2-BD59-A6C34878D82A}">
                    <a16:rowId xmlns:a16="http://schemas.microsoft.com/office/drawing/2014/main" val="10007"/>
                  </a:ext>
                </a:extLst>
              </a:tr>
              <a:tr h="585274">
                <a:tc vMerge="1">
                  <a:txBody>
                    <a:bodyPr/>
                    <a:lstStyle/>
                    <a:p>
                      <a:pPr rtl="1"/>
                      <a:endParaRPr lang="fa-IR"/>
                    </a:p>
                  </a:txBody>
                  <a:tcPr/>
                </a:tc>
                <a:tc>
                  <a:txBody>
                    <a:bodyPr/>
                    <a:lstStyle/>
                    <a:p>
                      <a:pPr algn="ctr" rtl="1"/>
                      <a:r>
                        <a:rPr lang="fa-IR" sz="1600" u="none" strike="noStrike" baseline="0" dirty="0"/>
                        <a:t>مستندسازی طغیان</a:t>
                      </a:r>
                      <a:endParaRPr lang="fa-IR" sz="1600" dirty="0">
                        <a:cs typeface="B Titr" panose="00000700000000000000" pitchFamily="2" charset="-78"/>
                      </a:endParaRPr>
                    </a:p>
                  </a:txBody>
                  <a:tcPr/>
                </a:tc>
                <a:tc>
                  <a:txBody>
                    <a:bodyPr/>
                    <a:lstStyle/>
                    <a:p>
                      <a:pPr algn="ctr" rtl="1"/>
                      <a:r>
                        <a:rPr lang="fa-IR" sz="1600" u="none" strike="noStrike" baseline="0" dirty="0"/>
                        <a:t>انتشار پیشنهادات کاربردی برگرفته از طغیان</a:t>
                      </a:r>
                      <a:endParaRPr lang="fa-IR" sz="1600" dirty="0">
                        <a:cs typeface="B Titr" panose="00000700000000000000" pitchFamily="2" charset="-78"/>
                      </a:endParaRP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109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a:t>
            </a:r>
          </a:p>
        </p:txBody>
      </p:sp>
      <p:sp>
        <p:nvSpPr>
          <p:cNvPr id="3" name="Content Placeholder 2"/>
          <p:cNvSpPr>
            <a:spLocks noGrp="1"/>
          </p:cNvSpPr>
          <p:nvPr>
            <p:ph idx="1"/>
          </p:nvPr>
        </p:nvSpPr>
        <p:spPr/>
        <p:txBody>
          <a:bodyPr/>
          <a:lstStyle/>
          <a:p>
            <a:pPr marL="114300" indent="0" algn="r" rtl="1">
              <a:buNone/>
            </a:pPr>
            <a:r>
              <a:rPr lang="fa-IR" b="1" i="0" u="none" strike="noStrike" baseline="0" dirty="0">
                <a:solidFill>
                  <a:srgbClr val="FF33CC"/>
                </a:solidFill>
                <a:latin typeface="BNazaninBold"/>
              </a:rPr>
              <a:t>آلودگی</a:t>
            </a:r>
            <a:r>
              <a:rPr lang="fa-IR" b="0" i="0" u="none" strike="noStrike" baseline="0" dirty="0">
                <a:solidFill>
                  <a:srgbClr val="FF33CC"/>
                </a:solidFill>
                <a:latin typeface="BNazanin"/>
              </a:rPr>
              <a:t>: </a:t>
            </a:r>
            <a:r>
              <a:rPr lang="fa-IR" b="0" i="0" u="none" strike="noStrike" baseline="0" dirty="0">
                <a:latin typeface="BNazanin"/>
              </a:rPr>
              <a:t>به وجود یک عامل بیماری بر روی سطح بدن، در لبا سها، وسایل خواب، اسباب بازی یا سایر اجسام یا مواد بی جان</a:t>
            </a:r>
            <a:r>
              <a:rPr lang="fa-IR" b="0" i="0" u="none" strike="noStrike" dirty="0">
                <a:latin typeface="BNazanin"/>
              </a:rPr>
              <a:t> </a:t>
            </a:r>
            <a:r>
              <a:rPr lang="fa-IR" b="0" i="0" u="none" strike="noStrike" baseline="0" dirty="0">
                <a:latin typeface="BNazanin"/>
              </a:rPr>
              <a:t>مثل آب و غذا گفته می شود. </a:t>
            </a:r>
          </a:p>
          <a:p>
            <a:pPr marL="114300" indent="0" algn="r" rtl="1">
              <a:buNone/>
            </a:pPr>
            <a:endParaRPr lang="fa-IR" b="0" i="0" u="none" strike="noStrike" baseline="0" dirty="0">
              <a:latin typeface="BNazanin"/>
            </a:endParaRPr>
          </a:p>
          <a:p>
            <a:pPr marL="114300" indent="0" algn="r" rtl="1">
              <a:buNone/>
            </a:pPr>
            <a:r>
              <a:rPr lang="fa-IR" b="1" dirty="0">
                <a:solidFill>
                  <a:srgbClr val="FF33CC"/>
                </a:solidFill>
              </a:rPr>
              <a:t>اپیدمی (همه گیری)</a:t>
            </a:r>
            <a:r>
              <a:rPr lang="fa-IR" dirty="0">
                <a:solidFill>
                  <a:srgbClr val="FF33CC"/>
                </a:solidFill>
              </a:rPr>
              <a:t> : </a:t>
            </a:r>
            <a:r>
              <a:rPr lang="fa-IR" dirty="0"/>
              <a:t>رویداد موارد بیماری و رفتارهای مرتبط با سلامتی در یک منطقه یا یک جامعه که به صورت قابل ملاحظ های از حد نرمال مورد انتظار بیشتر باشد. </a:t>
            </a:r>
          </a:p>
          <a:p>
            <a:pPr marL="0" indent="0" algn="r" rtl="1">
              <a:buNone/>
            </a:pPr>
            <a:endParaRPr lang="fa-IR" dirty="0"/>
          </a:p>
          <a:p>
            <a:pPr marL="114300" indent="0" algn="r" rtl="1">
              <a:buNone/>
            </a:pPr>
            <a:r>
              <a:rPr lang="fa-IR" b="1" i="0" u="none" strike="noStrike" baseline="0" dirty="0">
                <a:solidFill>
                  <a:srgbClr val="FF33CC"/>
                </a:solidFill>
                <a:latin typeface="BNazaninBold"/>
              </a:rPr>
              <a:t>انتقال بیماری:</a:t>
            </a:r>
            <a:r>
              <a:rPr lang="fa-IR" b="1" i="0" u="none" strike="noStrike" dirty="0">
                <a:solidFill>
                  <a:srgbClr val="FF33CC"/>
                </a:solidFill>
                <a:latin typeface="BNazaninBold"/>
              </a:rPr>
              <a:t> </a:t>
            </a:r>
            <a:r>
              <a:rPr lang="fa-IR" b="0" i="0" u="none" strike="noStrike" baseline="0" dirty="0">
                <a:solidFill>
                  <a:srgbClr val="FF33CC"/>
                </a:solidFill>
                <a:latin typeface="BNazanin"/>
              </a:rPr>
              <a:t> </a:t>
            </a:r>
            <a:r>
              <a:rPr lang="fa-IR" b="0" i="0" u="none" strike="noStrike" baseline="0" dirty="0">
                <a:latin typeface="BNazanin"/>
              </a:rPr>
              <a:t>هر مکانیسمی که توسط آن عامل بیماری زا، به طور مستقیم و یا غیرمستقیم، به محیط یا شخص دیگری</a:t>
            </a:r>
            <a:r>
              <a:rPr lang="fa-IR" b="0" i="0" u="none" strike="noStrike" dirty="0">
                <a:latin typeface="BNazanin"/>
              </a:rPr>
              <a:t> </a:t>
            </a:r>
            <a:r>
              <a:rPr lang="fa-IR" b="0" i="0" u="none" strike="noStrike" baseline="0" dirty="0">
                <a:latin typeface="BNazanin"/>
              </a:rPr>
              <a:t>انتشار پیدا کند.</a:t>
            </a:r>
            <a:endParaRPr lang="fa-IR" dirty="0"/>
          </a:p>
        </p:txBody>
      </p:sp>
    </p:spTree>
    <p:extLst>
      <p:ext uri="{BB962C8B-B14F-4D97-AF65-F5344CB8AC3E}">
        <p14:creationId xmlns:p14="http://schemas.microsoft.com/office/powerpoint/2010/main" val="197924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8463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400" dirty="0">
                <a:solidFill>
                  <a:srgbClr val="682D87"/>
                </a:solidFill>
                <a:latin typeface="BNazaninBold"/>
              </a:rPr>
              <a:t>مورد یابی و گزار شدهی</a:t>
            </a:r>
            <a:endParaRPr lang="fa-IR" sz="4400" dirty="0"/>
          </a:p>
        </p:txBody>
      </p:sp>
      <p:sp>
        <p:nvSpPr>
          <p:cNvPr id="3" name="Content Placeholder 2"/>
          <p:cNvSpPr>
            <a:spLocks noGrp="1"/>
          </p:cNvSpPr>
          <p:nvPr>
            <p:ph idx="1"/>
          </p:nvPr>
        </p:nvSpPr>
        <p:spPr/>
        <p:txBody>
          <a:bodyPr/>
          <a:lstStyle/>
          <a:p>
            <a:pPr algn="r" rtl="1">
              <a:buFont typeface="Wingdings" panose="05000000000000000000" pitchFamily="2" charset="2"/>
              <a:buChar char="q"/>
            </a:pPr>
            <a:r>
              <a:rPr lang="fa-IR" b="1" dirty="0">
                <a:latin typeface="BNazaninBold"/>
              </a:rPr>
              <a:t>مراقبت روتین در بیمارستا نها</a:t>
            </a:r>
          </a:p>
          <a:p>
            <a:pPr algn="r" rtl="1">
              <a:buFont typeface="Wingdings" panose="05000000000000000000" pitchFamily="2" charset="2"/>
              <a:buChar char="q"/>
            </a:pPr>
            <a:r>
              <a:rPr lang="fa-IR" b="1" dirty="0">
                <a:latin typeface="BNazaninBold"/>
              </a:rPr>
              <a:t>مراکز بهداشتی درمانی</a:t>
            </a:r>
            <a:r>
              <a:rPr lang="en-US" b="1" dirty="0">
                <a:latin typeface="BNazaninBold"/>
              </a:rPr>
              <a:t> </a:t>
            </a:r>
            <a:r>
              <a:rPr lang="fa-IR" b="1" dirty="0">
                <a:latin typeface="BNazaninBold"/>
              </a:rPr>
              <a:t>و خانه های بهداشت</a:t>
            </a:r>
          </a:p>
          <a:p>
            <a:pPr algn="r" rtl="1">
              <a:buFont typeface="Wingdings" panose="05000000000000000000" pitchFamily="2" charset="2"/>
              <a:buChar char="q"/>
            </a:pPr>
            <a:r>
              <a:rPr lang="fa-IR" b="1" dirty="0">
                <a:latin typeface="BNazaninBold"/>
              </a:rPr>
              <a:t>پادگا نها، مدارس و خانه های سالمندان</a:t>
            </a:r>
          </a:p>
          <a:p>
            <a:pPr algn="r" rtl="1">
              <a:buFont typeface="Wingdings" panose="05000000000000000000" pitchFamily="2" charset="2"/>
              <a:buChar char="q"/>
            </a:pPr>
            <a:r>
              <a:rPr lang="fa-IR" b="1" dirty="0">
                <a:latin typeface="BNazaninBold"/>
              </a:rPr>
              <a:t>آزمایشگا ههای تشخیص طبی</a:t>
            </a:r>
          </a:p>
          <a:p>
            <a:pPr algn="r" rtl="1">
              <a:buFont typeface="Wingdings" panose="05000000000000000000" pitchFamily="2" charset="2"/>
              <a:buChar char="q"/>
            </a:pPr>
            <a:r>
              <a:rPr lang="fa-IR" b="1" dirty="0">
                <a:latin typeface="BNazaninBold"/>
              </a:rPr>
              <a:t>پایگا ههای مراقبت دیده ور</a:t>
            </a:r>
          </a:p>
          <a:p>
            <a:pPr algn="r" rtl="1">
              <a:buFont typeface="Wingdings" panose="05000000000000000000" pitchFamily="2" charset="2"/>
              <a:buChar char="q"/>
            </a:pPr>
            <a:r>
              <a:rPr lang="fa-IR" b="1" dirty="0">
                <a:latin typeface="BNazaninBold"/>
              </a:rPr>
              <a:t>پایگاه های مراقبت مرزی</a:t>
            </a:r>
          </a:p>
          <a:p>
            <a:pPr algn="r" rtl="1">
              <a:buFont typeface="Wingdings" panose="05000000000000000000" pitchFamily="2" charset="2"/>
              <a:buChar char="q"/>
            </a:pPr>
            <a:r>
              <a:rPr lang="fa-IR" b="1" dirty="0">
                <a:latin typeface="BNazaninBold"/>
              </a:rPr>
              <a:t>پزشکان دیده ور (منتخب)</a:t>
            </a:r>
            <a:endParaRPr lang="fa-IR" dirty="0"/>
          </a:p>
        </p:txBody>
      </p:sp>
    </p:spTree>
    <p:extLst>
      <p:ext uri="{BB962C8B-B14F-4D97-AF65-F5344CB8AC3E}">
        <p14:creationId xmlns:p14="http://schemas.microsoft.com/office/powerpoint/2010/main" val="165554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800" dirty="0">
                <a:solidFill>
                  <a:srgbClr val="7A47BE"/>
                </a:solidFill>
                <a:latin typeface="BTitrBold"/>
              </a:rPr>
              <a:t>ارزیابی و تأیید طغیان</a:t>
            </a:r>
            <a:endParaRPr lang="fa-IR" sz="4800" dirty="0"/>
          </a:p>
        </p:txBody>
      </p:sp>
      <p:sp>
        <p:nvSpPr>
          <p:cNvPr id="3" name="Content Placeholder 2"/>
          <p:cNvSpPr>
            <a:spLocks noGrp="1"/>
          </p:cNvSpPr>
          <p:nvPr>
            <p:ph idx="1"/>
          </p:nvPr>
        </p:nvSpPr>
        <p:spPr/>
        <p:txBody>
          <a:bodyPr/>
          <a:lstStyle/>
          <a:p>
            <a:pPr marL="0" indent="0" algn="r" rtl="1">
              <a:buNone/>
            </a:pPr>
            <a:r>
              <a:rPr lang="fa-IR" dirty="0">
                <a:latin typeface="BNazanin"/>
              </a:rPr>
              <a:t>اولین مرحله از بررسی طغیان، تأیید كردن</a:t>
            </a:r>
          </a:p>
          <a:p>
            <a:pPr algn="r" rtl="1"/>
            <a:r>
              <a:rPr lang="fa-IR" dirty="0">
                <a:latin typeface="BNazanin"/>
              </a:rPr>
              <a:t> برای تایید پاسخ به این سوال                آیا گروهی از افراد مبتلا به بیماری مشکوک، یک فردبیمار به تنهایی ، یا یک روند نوپدیدی به طور واقعی نشان دهنده وجود طغیان هستند؟</a:t>
            </a:r>
          </a:p>
          <a:p>
            <a:pPr algn="r" rtl="1"/>
            <a:endParaRPr lang="fa-IR" dirty="0"/>
          </a:p>
        </p:txBody>
      </p:sp>
      <p:cxnSp>
        <p:nvCxnSpPr>
          <p:cNvPr id="5" name="Straight Arrow Connector 4"/>
          <p:cNvCxnSpPr/>
          <p:nvPr/>
        </p:nvCxnSpPr>
        <p:spPr>
          <a:xfrm flipH="1" flipV="1">
            <a:off x="6233375" y="2472743"/>
            <a:ext cx="978794" cy="1287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904373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800" b="0" dirty="0">
                <a:solidFill>
                  <a:srgbClr val="7030A0"/>
                </a:solidFill>
                <a:latin typeface="BNazanin"/>
              </a:rPr>
              <a:t>تأیید طغیا نها</a:t>
            </a:r>
            <a:endParaRPr lang="fa-IR" sz="4800" dirty="0">
              <a:solidFill>
                <a:srgbClr val="7030A0"/>
              </a:solidFill>
            </a:endParaRPr>
          </a:p>
        </p:txBody>
      </p:sp>
      <p:sp>
        <p:nvSpPr>
          <p:cNvPr id="3" name="Content Placeholder 2"/>
          <p:cNvSpPr>
            <a:spLocks noGrp="1"/>
          </p:cNvSpPr>
          <p:nvPr>
            <p:ph idx="1"/>
          </p:nvPr>
        </p:nvSpPr>
        <p:spPr>
          <a:xfrm>
            <a:off x="200525" y="2273803"/>
            <a:ext cx="11828343" cy="3636511"/>
          </a:xfrm>
        </p:spPr>
        <p:txBody>
          <a:bodyPr/>
          <a:lstStyle/>
          <a:p>
            <a:pPr marL="0" indent="0" algn="r" rtl="1">
              <a:buNone/>
            </a:pPr>
            <a:r>
              <a:rPr lang="fa-IR" dirty="0">
                <a:latin typeface="BNazanin"/>
              </a:rPr>
              <a:t>متشكل از 3 مرحله است: </a:t>
            </a:r>
          </a:p>
          <a:p>
            <a:pPr marL="0" indent="0" algn="r" rtl="1">
              <a:buNone/>
            </a:pPr>
            <a:r>
              <a:rPr lang="fa-IR" dirty="0">
                <a:latin typeface="BNazanin"/>
              </a:rPr>
              <a:t>1) تأیید این که آیا تشخیص ها صحیح هستند؛</a:t>
            </a:r>
          </a:p>
          <a:p>
            <a:pPr marL="0" indent="0" algn="r" rtl="1">
              <a:buNone/>
            </a:pPr>
            <a:r>
              <a:rPr lang="fa-IR" dirty="0">
                <a:latin typeface="BNazanin"/>
              </a:rPr>
              <a:t> 2) تأیید این که آيا افزایش تعداد موارد بیماری نشان دهنده افزایش واقعی از آن بیماری است؛ </a:t>
            </a:r>
          </a:p>
          <a:p>
            <a:pPr marL="0" indent="0" algn="r" rtl="1">
              <a:buNone/>
            </a:pPr>
            <a:r>
              <a:rPr lang="fa-IR" dirty="0">
                <a:latin typeface="BNazanin"/>
              </a:rPr>
              <a:t>3 ) تأیید این که آيا افزایش تعداد موارد بیماری نشان دهنده وجود طغیان آن بيماري است. </a:t>
            </a:r>
          </a:p>
          <a:p>
            <a:pPr marL="0" indent="0" algn="r" rtl="1">
              <a:buNone/>
            </a:pPr>
            <a:r>
              <a:rPr lang="fa-IR" sz="2000" dirty="0">
                <a:solidFill>
                  <a:srgbClr val="00B050"/>
                </a:solidFill>
                <a:latin typeface="BNazanin"/>
              </a:rPr>
              <a:t>ممکن است که این مراحل الزاماً به این ترتیب بررسي نشوند و به طور هم زمان نیز انجام شوند</a:t>
            </a:r>
          </a:p>
          <a:p>
            <a:pPr marL="0" indent="0" algn="r" rtl="1">
              <a:buNone/>
            </a:pPr>
            <a:r>
              <a:rPr lang="fa-IR" sz="2400" dirty="0">
                <a:solidFill>
                  <a:srgbClr val="FF33CC"/>
                </a:solidFill>
                <a:latin typeface="BNazanin"/>
              </a:rPr>
              <a:t>رخداد یک اپیدمی در سطح چندین شهر و یا استان که توأم با خسارات اقتصادی و یا جانی بالایی باشد یک بلا به شمار می رودو مدیریت آن نیازمند سیستم مدیریت بحران است.</a:t>
            </a:r>
            <a:endParaRPr lang="fa-IR" sz="2400" dirty="0">
              <a:solidFill>
                <a:srgbClr val="FF33CC"/>
              </a:solidFill>
            </a:endParaRPr>
          </a:p>
        </p:txBody>
      </p:sp>
    </p:spTree>
    <p:extLst>
      <p:ext uri="{BB962C8B-B14F-4D97-AF65-F5344CB8AC3E}">
        <p14:creationId xmlns:p14="http://schemas.microsoft.com/office/powerpoint/2010/main" val="1297872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800" dirty="0">
                <a:solidFill>
                  <a:srgbClr val="7A47BE"/>
                </a:solidFill>
                <a:latin typeface="BTitrBold"/>
              </a:rPr>
              <a:t>توصیف طغیان</a:t>
            </a:r>
            <a:endParaRPr lang="fa-IR" sz="4800"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ü"/>
            </a:pPr>
            <a:r>
              <a:rPr lang="fa-IR" sz="2400" dirty="0">
                <a:latin typeface="BNazanin"/>
              </a:rPr>
              <a:t>مرحله ی توصیفی ویژگی های طغیان </a:t>
            </a:r>
            <a:r>
              <a:rPr lang="fa-IR" sz="1000" dirty="0">
                <a:latin typeface="BNazanin"/>
              </a:rPr>
              <a:t> </a:t>
            </a:r>
            <a:r>
              <a:rPr lang="fa-IR" sz="2400" dirty="0">
                <a:latin typeface="BNazanin"/>
              </a:rPr>
              <a:t>مرحله ی بعد از تأیید طغیان است. </a:t>
            </a:r>
          </a:p>
          <a:p>
            <a:pPr marL="0" indent="0" algn="r" rtl="1">
              <a:buNone/>
            </a:pPr>
            <a:endParaRPr lang="fa-IR" sz="2400" dirty="0">
              <a:latin typeface="BNazanin"/>
            </a:endParaRPr>
          </a:p>
          <a:p>
            <a:pPr algn="r" rtl="1">
              <a:buFont typeface="Wingdings" panose="05000000000000000000" pitchFamily="2" charset="2"/>
              <a:buChar char="ü"/>
            </a:pPr>
            <a:r>
              <a:rPr lang="fa-IR" sz="2400" dirty="0">
                <a:latin typeface="BNazanin"/>
              </a:rPr>
              <a:t>توصیف طغیان با استفاده از جمع آوری و ارزیابی موارد بیماری انجام خواهد شد.</a:t>
            </a:r>
          </a:p>
          <a:p>
            <a:pPr marL="0" indent="0" algn="r" rtl="1">
              <a:buNone/>
            </a:pPr>
            <a:r>
              <a:rPr lang="fa-IR" sz="2400" dirty="0">
                <a:latin typeface="BNazanin"/>
              </a:rPr>
              <a:t> </a:t>
            </a:r>
          </a:p>
          <a:p>
            <a:pPr algn="r" rtl="1">
              <a:buFont typeface="Wingdings" panose="05000000000000000000" pitchFamily="2" charset="2"/>
              <a:buChar char="ü"/>
            </a:pPr>
            <a:r>
              <a:rPr lang="fa-IR" sz="2400" dirty="0">
                <a:latin typeface="BNazanin"/>
              </a:rPr>
              <a:t>هدف از مرحله ی توصیفی، فراهم آورن اطلاعات کافی جهت پیشنهادات کنترلی اولیه ی طغیان و ایجاد فرضیه هایی برای بررسی های تحلیلی بیشتر می باشد.</a:t>
            </a:r>
            <a:endParaRPr lang="fa-IR" sz="2400" dirty="0"/>
          </a:p>
        </p:txBody>
      </p:sp>
    </p:spTree>
    <p:extLst>
      <p:ext uri="{BB962C8B-B14F-4D97-AF65-F5344CB8AC3E}">
        <p14:creationId xmlns:p14="http://schemas.microsoft.com/office/powerpoint/2010/main" val="109797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fa-IR" sz="4000" dirty="0">
                <a:solidFill>
                  <a:srgbClr val="7A47BE"/>
                </a:solidFill>
                <a:latin typeface="BNazaninBold"/>
              </a:rPr>
              <a:t>مرحله 1: گردآوری اطلاعات به دست آمده</a:t>
            </a:r>
            <a:br>
              <a:rPr lang="fa-IR" sz="2800" dirty="0">
                <a:solidFill>
                  <a:srgbClr val="7A47BE"/>
                </a:solidFill>
                <a:latin typeface="BNazaninBold"/>
              </a:rPr>
            </a:br>
            <a:endParaRPr lang="fa-IR" sz="2800" dirty="0"/>
          </a:p>
        </p:txBody>
      </p:sp>
      <p:sp>
        <p:nvSpPr>
          <p:cNvPr id="3" name="Content Placeholder 2"/>
          <p:cNvSpPr>
            <a:spLocks noGrp="1"/>
          </p:cNvSpPr>
          <p:nvPr>
            <p:ph idx="1"/>
          </p:nvPr>
        </p:nvSpPr>
        <p:spPr/>
        <p:txBody>
          <a:bodyPr/>
          <a:lstStyle/>
          <a:p>
            <a:pPr marL="0" lvl="0" indent="0" algn="r" rtl="1">
              <a:buClr>
                <a:srgbClr val="1CADE4"/>
              </a:buClr>
              <a:buNone/>
            </a:pPr>
            <a:r>
              <a:rPr lang="fa-IR" dirty="0">
                <a:solidFill>
                  <a:schemeClr val="tx1"/>
                </a:solidFill>
                <a:latin typeface="BNazanin"/>
              </a:rPr>
              <a:t>قبل از اولین ملاقات تیم طغیان، همه اطلاعات عادی که برای موارد بیماری در گزارش های اولیه لازم است جمع آوری شودرا گردآوری نمایید.</a:t>
            </a:r>
          </a:p>
          <a:p>
            <a:pPr marL="0" lvl="0" indent="0" algn="r" rtl="1">
              <a:buClr>
                <a:srgbClr val="1CADE4"/>
              </a:buClr>
              <a:buNone/>
            </a:pPr>
            <a:r>
              <a:rPr lang="fa-IR" sz="2400" dirty="0">
                <a:solidFill>
                  <a:schemeClr val="tx1"/>
                </a:solidFill>
                <a:latin typeface="MinionPro-Regular"/>
              </a:rPr>
              <a:t>• </a:t>
            </a:r>
            <a:r>
              <a:rPr lang="fa-IR" dirty="0">
                <a:solidFill>
                  <a:schemeClr val="tx1"/>
                </a:solidFill>
                <a:latin typeface="BNazanin"/>
              </a:rPr>
              <a:t>این اطلاعات را سریع مرور کنید تا اساس طغیان مشخص گردد. شناسایی ویژگیهای مشترک موارد بیماری، نشان دهنده ورود آن ها به درون یک طغیان می باشد. این اطلاعات برای تعریف مورد بیماری مورد استفاده قرار خواهد گرفت.</a:t>
            </a:r>
          </a:p>
          <a:p>
            <a:pPr marL="0" lvl="0" indent="0" algn="r" rtl="1">
              <a:buClr>
                <a:srgbClr val="1CADE4"/>
              </a:buClr>
              <a:buNone/>
            </a:pPr>
            <a:r>
              <a:rPr lang="fa-IR" sz="2400" dirty="0">
                <a:solidFill>
                  <a:schemeClr val="tx1"/>
                </a:solidFill>
                <a:latin typeface="MinionPro-Regular"/>
              </a:rPr>
              <a:t>• </a:t>
            </a:r>
            <a:r>
              <a:rPr lang="fa-IR" dirty="0">
                <a:solidFill>
                  <a:schemeClr val="tx1"/>
                </a:solidFill>
                <a:latin typeface="BNazanin"/>
              </a:rPr>
              <a:t>اطلاعات جمع آوری شد ه ی عادی در مورد هر کدام از منابع بالقوه محیطی برای ایجاد طغیان را مرور نمایید. این اطلاعات ممکن است در قالب گزارش های بهداشتی در مورد یک ماده ی غذایی خاص باشد.</a:t>
            </a:r>
            <a:endParaRPr lang="fa-IR" dirty="0">
              <a:solidFill>
                <a:schemeClr val="tx1"/>
              </a:solidFill>
            </a:endParaRPr>
          </a:p>
          <a:p>
            <a:pPr marL="0" indent="0" algn="r" rtl="1">
              <a:buNone/>
            </a:pPr>
            <a:endParaRPr lang="fa-IR" dirty="0">
              <a:solidFill>
                <a:schemeClr val="tx1"/>
              </a:solidFill>
            </a:endParaRPr>
          </a:p>
        </p:txBody>
      </p:sp>
    </p:spTree>
    <p:extLst>
      <p:ext uri="{BB962C8B-B14F-4D97-AF65-F5344CB8AC3E}">
        <p14:creationId xmlns:p14="http://schemas.microsoft.com/office/powerpoint/2010/main" val="312218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115865"/>
            <a:ext cx="12389476" cy="7089775"/>
          </a:xfrm>
          <a:prstGeom prst="rect">
            <a:avLst/>
          </a:prstGeom>
        </p:spPr>
      </p:pic>
      <p:sp>
        <p:nvSpPr>
          <p:cNvPr id="5" name="TextBox 4"/>
          <p:cNvSpPr txBox="1"/>
          <p:nvPr/>
        </p:nvSpPr>
        <p:spPr>
          <a:xfrm>
            <a:off x="1954369" y="4769476"/>
            <a:ext cx="4681538" cy="1570038"/>
          </a:xfrm>
          <a:prstGeom prst="rect">
            <a:avLst/>
          </a:prstGeom>
          <a:noFill/>
        </p:spPr>
        <p:txBody>
          <a:bodyPr>
            <a:spAutoFit/>
          </a:bodyPr>
          <a:lstStyle/>
          <a:p>
            <a:pPr>
              <a:defRPr/>
            </a:pPr>
            <a:r>
              <a:rPr lang="fa-IR" sz="3200" dirty="0">
                <a:solidFill>
                  <a:srgbClr val="002060"/>
                </a:solidFill>
                <a:latin typeface="Lucida Sans Unicode"/>
                <a:cs typeface="Arial" panose="020B0604020202020204" pitchFamily="34" charset="0"/>
              </a:rPr>
              <a:t>تولستوی:</a:t>
            </a:r>
          </a:p>
          <a:p>
            <a:pPr>
              <a:defRPr/>
            </a:pPr>
            <a:r>
              <a:rPr lang="fa-IR" sz="3200" dirty="0">
                <a:solidFill>
                  <a:srgbClr val="002060"/>
                </a:solidFill>
                <a:latin typeface="Lucida Sans Unicode"/>
                <a:cs typeface="Arial" panose="020B0604020202020204" pitchFamily="34" charset="0"/>
              </a:rPr>
              <a:t>بهترین واقعه زندگی زمانی است که آدمی خود را می شناسد.</a:t>
            </a:r>
            <a:endParaRPr lang="en-US" sz="3200" dirty="0">
              <a:solidFill>
                <a:srgbClr val="002060"/>
              </a:solidFill>
              <a:latin typeface="Lucida Sans Unicode"/>
            </a:endParaRPr>
          </a:p>
        </p:txBody>
      </p:sp>
      <p:sp>
        <p:nvSpPr>
          <p:cNvPr id="6" name="TextBox 5"/>
          <p:cNvSpPr txBox="1"/>
          <p:nvPr/>
        </p:nvSpPr>
        <p:spPr>
          <a:xfrm>
            <a:off x="2828568" y="360610"/>
            <a:ext cx="4602542" cy="830997"/>
          </a:xfrm>
          <a:prstGeom prst="rect">
            <a:avLst/>
          </a:prstGeom>
          <a:noFill/>
        </p:spPr>
        <p:txBody>
          <a:bodyPr wrap="none" rtlCol="1">
            <a:spAutoFit/>
          </a:bodyPr>
          <a:lstStyle/>
          <a:p>
            <a:r>
              <a:rPr lang="fa-IR" sz="4800" dirty="0">
                <a:solidFill>
                  <a:srgbClr val="FF33CC"/>
                </a:solidFill>
                <a:cs typeface="0 Esfehan Bold" panose="00000700000000000000" pitchFamily="2" charset="-78"/>
              </a:rPr>
              <a:t>سلامت و شاد باشید </a:t>
            </a:r>
          </a:p>
        </p:txBody>
      </p:sp>
    </p:spTree>
    <p:extLst>
      <p:ext uri="{BB962C8B-B14F-4D97-AF65-F5344CB8AC3E}">
        <p14:creationId xmlns:p14="http://schemas.microsoft.com/office/powerpoint/2010/main" val="2504476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a:t>
            </a:r>
          </a:p>
        </p:txBody>
      </p:sp>
      <p:sp>
        <p:nvSpPr>
          <p:cNvPr id="3" name="Content Placeholder 2"/>
          <p:cNvSpPr>
            <a:spLocks noGrp="1"/>
          </p:cNvSpPr>
          <p:nvPr>
            <p:ph idx="1"/>
          </p:nvPr>
        </p:nvSpPr>
        <p:spPr/>
        <p:txBody>
          <a:bodyPr/>
          <a:lstStyle/>
          <a:p>
            <a:pPr marL="114300" indent="0" algn="r">
              <a:buNone/>
            </a:pPr>
            <a:r>
              <a:rPr lang="fa-IR" b="1" i="0" u="none" strike="noStrike" baseline="0" dirty="0">
                <a:solidFill>
                  <a:srgbClr val="FF33CC"/>
                </a:solidFill>
                <a:latin typeface="BNazaninBold"/>
              </a:rPr>
              <a:t>انتقال غیرمستقیم</a:t>
            </a:r>
            <a:r>
              <a:rPr lang="fa-IR" b="0" i="0" u="none" strike="noStrike" baseline="0" dirty="0">
                <a:solidFill>
                  <a:srgbClr val="FF33CC"/>
                </a:solidFill>
                <a:latin typeface="BNazanin"/>
              </a:rPr>
              <a:t>: </a:t>
            </a:r>
            <a:r>
              <a:rPr lang="fa-IR" b="0" i="0" u="none" strike="noStrike" baseline="0" dirty="0">
                <a:latin typeface="BNazanin"/>
              </a:rPr>
              <a:t>عفونت منتقله از طریق وسیله و یا منتقله از طریق ناقل (ناقل برد)   می باشد.</a:t>
            </a:r>
          </a:p>
          <a:p>
            <a:pPr marL="0" indent="0" algn="r">
              <a:buNone/>
            </a:pPr>
            <a:endParaRPr lang="fa-IR" b="0" i="0" u="none" strike="noStrike" baseline="0" dirty="0">
              <a:latin typeface="BNazanin"/>
            </a:endParaRPr>
          </a:p>
          <a:p>
            <a:pPr marL="114300" indent="0" algn="r">
              <a:buNone/>
            </a:pPr>
            <a:r>
              <a:rPr lang="fa-IR" b="1" i="0" u="none" strike="noStrike" baseline="0" dirty="0">
                <a:solidFill>
                  <a:srgbClr val="FF33CC"/>
                </a:solidFill>
                <a:latin typeface="BNazaninBold"/>
              </a:rPr>
              <a:t>انتقال مستقیم</a:t>
            </a:r>
            <a:r>
              <a:rPr lang="fa-IR" b="0" i="0" u="none" strike="noStrike" baseline="0" dirty="0">
                <a:solidFill>
                  <a:srgbClr val="FF33CC"/>
                </a:solidFill>
                <a:latin typeface="BNazanin"/>
              </a:rPr>
              <a:t>: </a:t>
            </a:r>
            <a:r>
              <a:rPr lang="fa-IR" b="0" i="0" u="none" strike="noStrike" baseline="0" dirty="0">
                <a:latin typeface="BNazanin"/>
              </a:rPr>
              <a:t>انتقال سریع و مستقیم عامل عفونی به یکی از نقاط بدن انسان یا حیوان که به طور طبیعی محل ورود عفونت</a:t>
            </a:r>
            <a:r>
              <a:rPr lang="fa-IR" b="0" i="0" u="none" strike="noStrike" dirty="0">
                <a:latin typeface="BNazanin"/>
              </a:rPr>
              <a:t> </a:t>
            </a:r>
            <a:r>
              <a:rPr lang="fa-IR" b="0" i="0" u="none" strike="noStrike" baseline="0" dirty="0">
                <a:latin typeface="BNazanin"/>
              </a:rPr>
              <a:t>است. این نوع انتقال ممکن است توسط تماس مستقیم (لمس کردن، بوسیدن یا نزدیکی جنسی)، پرتاب قطرات (عطسه کردن،سرفه کردن، صحبت کردن و. ..) یا توسط مواجه هی مستقیم با یک عامل در خاک، کود، یا گیاهان پوسیده انجام گیرد.</a:t>
            </a:r>
            <a:endParaRPr lang="fa-IR" dirty="0"/>
          </a:p>
        </p:txBody>
      </p:sp>
    </p:spTree>
    <p:extLst>
      <p:ext uri="{BB962C8B-B14F-4D97-AF65-F5344CB8AC3E}">
        <p14:creationId xmlns:p14="http://schemas.microsoft.com/office/powerpoint/2010/main" val="299601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 </a:t>
            </a:r>
            <a:r>
              <a:rPr lang="fa-IR" sz="4400" dirty="0">
                <a:solidFill>
                  <a:srgbClr val="7030A0"/>
                </a:solidFill>
                <a:cs typeface="+mn-cs"/>
              </a:rPr>
              <a:t>واژه نامه </a:t>
            </a:r>
            <a:endParaRPr lang="fa-IR" dirty="0">
              <a:solidFill>
                <a:srgbClr val="7030A0"/>
              </a:solidFill>
              <a:cs typeface="+mn-cs"/>
            </a:endParaRPr>
          </a:p>
        </p:txBody>
      </p:sp>
      <p:sp>
        <p:nvSpPr>
          <p:cNvPr id="3" name="Content Placeholder 2"/>
          <p:cNvSpPr>
            <a:spLocks noGrp="1"/>
          </p:cNvSpPr>
          <p:nvPr>
            <p:ph idx="1"/>
          </p:nvPr>
        </p:nvSpPr>
        <p:spPr>
          <a:xfrm>
            <a:off x="425003" y="2222287"/>
            <a:ext cx="11475075" cy="4294423"/>
          </a:xfrm>
        </p:spPr>
        <p:txBody>
          <a:bodyPr>
            <a:normAutofit/>
          </a:bodyPr>
          <a:lstStyle/>
          <a:p>
            <a:pPr marL="114300" indent="0" algn="r">
              <a:buNone/>
            </a:pPr>
            <a:r>
              <a:rPr lang="fa-IR" b="1" i="0" u="none" strike="noStrike" baseline="0" dirty="0">
                <a:solidFill>
                  <a:srgbClr val="FF33CC"/>
                </a:solidFill>
                <a:latin typeface="BNazaninBold"/>
              </a:rPr>
              <a:t>بررسی آزمایشگاهی طغیان </a:t>
            </a:r>
            <a:r>
              <a:rPr lang="fa-IR" b="0" i="0" u="none" strike="noStrike" baseline="0" dirty="0">
                <a:solidFill>
                  <a:srgbClr val="FF33CC"/>
                </a:solidFill>
                <a:latin typeface="BNazanin"/>
              </a:rPr>
              <a:t>: </a:t>
            </a:r>
            <a:r>
              <a:rPr lang="fa-IR" b="0" i="0" u="none" strike="noStrike" baseline="0" dirty="0">
                <a:latin typeface="BNazanin"/>
              </a:rPr>
              <a:t>بررسی عوامل عفونی در نمونه های گرفته شده از   میزبا نهای انسانی و یا وسایل عفونی که باهدف شناسایی وسایل انتقال عفونت و مشخص کردن گروههای مواجهه داشته با منبع طغیان صورت میگیرد.</a:t>
            </a:r>
          </a:p>
          <a:p>
            <a:pPr marL="114300" indent="0" algn="r">
              <a:buNone/>
            </a:pPr>
            <a:r>
              <a:rPr lang="fa-IR" b="1" i="0" u="none" strike="noStrike" baseline="0" dirty="0">
                <a:solidFill>
                  <a:srgbClr val="FF33CC"/>
                </a:solidFill>
                <a:latin typeface="BNazaninBold"/>
              </a:rPr>
              <a:t>بررسی های اپیدمیولوژیک تحلیلی</a:t>
            </a:r>
            <a:r>
              <a:rPr lang="fa-IR" b="0" i="0" u="none" strike="noStrike" baseline="0" dirty="0">
                <a:solidFill>
                  <a:srgbClr val="FF33CC"/>
                </a:solidFill>
                <a:latin typeface="BNazanin"/>
              </a:rPr>
              <a:t>: </a:t>
            </a:r>
            <a:r>
              <a:rPr lang="fa-IR" b="0" i="0" u="none" strike="noStrike" baseline="0" dirty="0">
                <a:latin typeface="BNazanin"/>
              </a:rPr>
              <a:t>جزئی از یک بررسی که برای ارزیابی ارتباطات (معمولا ارتباطات علیتی) طراحی</a:t>
            </a:r>
            <a:r>
              <a:rPr lang="fa-IR" b="0" i="0" u="none" strike="noStrike" dirty="0">
                <a:latin typeface="BNazanin"/>
              </a:rPr>
              <a:t> </a:t>
            </a:r>
            <a:r>
              <a:rPr lang="fa-IR" b="0" i="0" u="none" strike="noStrike" baseline="0" dirty="0">
                <a:latin typeface="BNazanin"/>
              </a:rPr>
              <a:t>می شود. بررسی</a:t>
            </a:r>
            <a:r>
              <a:rPr lang="fa-IR" b="0" i="0" u="none" strike="noStrike" dirty="0">
                <a:latin typeface="BNazanin"/>
              </a:rPr>
              <a:t> </a:t>
            </a:r>
            <a:r>
              <a:rPr lang="fa-IR" b="0" i="0" u="none" strike="noStrike" baseline="0" dirty="0">
                <a:latin typeface="BNazanin"/>
              </a:rPr>
              <a:t>های تحلیلی به طور معمول برای شناسایی یا اندازه گیری اثر یک مواجهه</a:t>
            </a:r>
            <a:r>
              <a:rPr lang="fa-IR" b="0" i="0" u="none" strike="noStrike" dirty="0">
                <a:latin typeface="BNazanin"/>
              </a:rPr>
              <a:t> </a:t>
            </a:r>
            <a:r>
              <a:rPr lang="fa-IR" b="0" i="0" u="none" strike="noStrike" baseline="0" dirty="0">
                <a:latin typeface="BNazanin"/>
              </a:rPr>
              <a:t>خاص یا عاملهای خطر یا روی</a:t>
            </a:r>
            <a:r>
              <a:rPr lang="fa-IR" b="0" i="0" u="none" strike="noStrike" dirty="0">
                <a:latin typeface="BNazanin"/>
              </a:rPr>
              <a:t> </a:t>
            </a:r>
            <a:r>
              <a:rPr lang="fa-IR" b="0" i="0" u="none" strike="noStrike" baseline="0" dirty="0">
                <a:latin typeface="BNazanin"/>
              </a:rPr>
              <a:t>سلامتی            می باشد. </a:t>
            </a:r>
          </a:p>
          <a:p>
            <a:pPr marL="114300" indent="0" algn="r">
              <a:buNone/>
            </a:pPr>
            <a:r>
              <a:rPr lang="fa-IR" b="0" i="0" u="none" strike="noStrike" baseline="0" dirty="0">
                <a:latin typeface="BNazanin"/>
              </a:rPr>
              <a:t>مطالعات مورد-شاهدی</a:t>
            </a:r>
            <a:r>
              <a:rPr lang="fa-IR" b="0" i="0" u="none" strike="noStrike" dirty="0">
                <a:latin typeface="BNazanin"/>
              </a:rPr>
              <a:t> </a:t>
            </a:r>
            <a:r>
              <a:rPr lang="fa-IR" b="0" i="0" u="none" strike="noStrike" baseline="0" dirty="0">
                <a:latin typeface="BNazanin"/>
              </a:rPr>
              <a:t>و همگروهی نمونه هایی از این نوع بررسیهای تحلیلی هستند.</a:t>
            </a:r>
            <a:endParaRPr lang="fa-IR" dirty="0"/>
          </a:p>
        </p:txBody>
      </p:sp>
    </p:spTree>
    <p:extLst>
      <p:ext uri="{BB962C8B-B14F-4D97-AF65-F5344CB8AC3E}">
        <p14:creationId xmlns:p14="http://schemas.microsoft.com/office/powerpoint/2010/main" val="3196803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a:t>
            </a:r>
          </a:p>
        </p:txBody>
      </p:sp>
      <p:sp>
        <p:nvSpPr>
          <p:cNvPr id="3" name="Content Placeholder 2"/>
          <p:cNvSpPr>
            <a:spLocks noGrp="1"/>
          </p:cNvSpPr>
          <p:nvPr>
            <p:ph idx="1"/>
          </p:nvPr>
        </p:nvSpPr>
        <p:spPr>
          <a:xfrm>
            <a:off x="386367" y="2222287"/>
            <a:ext cx="11449318" cy="4217150"/>
          </a:xfrm>
        </p:spPr>
        <p:txBody>
          <a:bodyPr>
            <a:normAutofit/>
          </a:bodyPr>
          <a:lstStyle/>
          <a:p>
            <a:pPr marL="114300" indent="0" algn="r">
              <a:buNone/>
            </a:pPr>
            <a:r>
              <a:rPr lang="fa-IR" b="1" i="0" u="none" strike="noStrike" baseline="0" dirty="0">
                <a:solidFill>
                  <a:srgbClr val="FF33CC"/>
                </a:solidFill>
                <a:latin typeface="BNazaninBold"/>
              </a:rPr>
              <a:t>بیماری مشترک انسان و حیوان</a:t>
            </a:r>
            <a:r>
              <a:rPr lang="fa-IR" b="0" i="0" u="none" strike="noStrike" baseline="0" dirty="0">
                <a:solidFill>
                  <a:srgbClr val="FF33CC"/>
                </a:solidFill>
                <a:latin typeface="BNazanin"/>
              </a:rPr>
              <a:t>: </a:t>
            </a:r>
            <a:r>
              <a:rPr lang="fa-IR" b="0" i="0" u="none" strike="noStrike" baseline="0" dirty="0">
                <a:latin typeface="BNazanin"/>
              </a:rPr>
              <a:t>یک عفونت یا بیماری عفونی که در شرایط طبیعی از یک حیوان مهره دار به انسان قابل</a:t>
            </a:r>
            <a:r>
              <a:rPr lang="fa-IR" b="0" i="0" u="none" strike="noStrike" dirty="0">
                <a:latin typeface="BNazanin"/>
              </a:rPr>
              <a:t> </a:t>
            </a:r>
            <a:r>
              <a:rPr lang="fa-IR" b="0" i="0" u="none" strike="noStrike" baseline="0" dirty="0">
                <a:latin typeface="BNazanin"/>
              </a:rPr>
              <a:t>انتقال باشد.</a:t>
            </a:r>
          </a:p>
          <a:p>
            <a:pPr marL="114300" indent="0" algn="r">
              <a:buNone/>
            </a:pPr>
            <a:r>
              <a:rPr lang="fa-IR" b="1" i="0" u="none" strike="noStrike" baseline="0" dirty="0">
                <a:solidFill>
                  <a:srgbClr val="FF33CC"/>
                </a:solidFill>
                <a:latin typeface="BNazaninBold"/>
              </a:rPr>
              <a:t>جمعیت</a:t>
            </a:r>
            <a:r>
              <a:rPr lang="fa-IR" b="0" i="0" u="none" strike="noStrike" baseline="0" dirty="0">
                <a:solidFill>
                  <a:srgbClr val="FF33CC"/>
                </a:solidFill>
                <a:latin typeface="BNazanin"/>
              </a:rPr>
              <a:t>: </a:t>
            </a:r>
            <a:r>
              <a:rPr lang="fa-IR" b="0" i="0" u="none" strike="noStrike" baseline="0" dirty="0">
                <a:latin typeface="BNazanin"/>
              </a:rPr>
              <a:t>به همه ی ساکنان یک کشور و یا یک ناحیه به صورت دسته جمعی گفته      می شود.</a:t>
            </a:r>
          </a:p>
          <a:p>
            <a:pPr marL="114300" indent="0" algn="r">
              <a:buNone/>
            </a:pPr>
            <a:r>
              <a:rPr lang="fa-IR" b="1" i="0" u="none" strike="noStrike" baseline="0" dirty="0">
                <a:solidFill>
                  <a:srgbClr val="FF33CC"/>
                </a:solidFill>
                <a:latin typeface="BNazaninBold"/>
              </a:rPr>
              <a:t>حامل </a:t>
            </a:r>
            <a:r>
              <a:rPr lang="fa-IR" b="0" i="0" u="none" strike="noStrike" baseline="0" dirty="0">
                <a:solidFill>
                  <a:srgbClr val="FF33CC"/>
                </a:solidFill>
                <a:latin typeface="BNazanin"/>
              </a:rPr>
              <a:t>: </a:t>
            </a:r>
            <a:r>
              <a:rPr lang="fa-IR" b="0" i="0" u="none" strike="noStrike" baseline="0" dirty="0">
                <a:latin typeface="BNazanin"/>
              </a:rPr>
              <a:t>انسان یا حیوانی که یک عامل عفونی خاصی را بدون علائم بالینی در خود جای میدهد و به عنوان یک منبع بالقوه</a:t>
            </a:r>
            <a:r>
              <a:rPr lang="fa-IR" b="0" i="0" u="none" strike="noStrike" dirty="0">
                <a:latin typeface="BNazanin"/>
              </a:rPr>
              <a:t> </a:t>
            </a:r>
            <a:r>
              <a:rPr lang="fa-IR" b="0" i="0" u="none" strike="noStrike" baseline="0" dirty="0">
                <a:latin typeface="BNazanin"/>
              </a:rPr>
              <a:t>عفونت عمل میکند.</a:t>
            </a:r>
          </a:p>
        </p:txBody>
      </p:sp>
    </p:spTree>
    <p:extLst>
      <p:ext uri="{BB962C8B-B14F-4D97-AF65-F5344CB8AC3E}">
        <p14:creationId xmlns:p14="http://schemas.microsoft.com/office/powerpoint/2010/main" val="3183028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fa-IR" sz="4800" dirty="0">
                <a:solidFill>
                  <a:srgbClr val="7030A0"/>
                </a:solidFill>
                <a:cs typeface="+mn-cs"/>
              </a:rPr>
              <a:t>واژه نامه </a:t>
            </a:r>
          </a:p>
        </p:txBody>
      </p:sp>
      <p:sp>
        <p:nvSpPr>
          <p:cNvPr id="5" name="Content Placeholder 4"/>
          <p:cNvSpPr>
            <a:spLocks noGrp="1"/>
          </p:cNvSpPr>
          <p:nvPr>
            <p:ph idx="1"/>
          </p:nvPr>
        </p:nvSpPr>
        <p:spPr>
          <a:xfrm>
            <a:off x="818711" y="2222287"/>
            <a:ext cx="10939699" cy="4011088"/>
          </a:xfrm>
        </p:spPr>
        <p:txBody>
          <a:bodyPr/>
          <a:lstStyle/>
          <a:p>
            <a:pPr marL="114300" indent="0" algn="r">
              <a:buNone/>
            </a:pPr>
            <a:r>
              <a:rPr lang="fa-IR" b="1" i="0" u="none" strike="noStrike" baseline="0" dirty="0">
                <a:solidFill>
                  <a:srgbClr val="FF33CC"/>
                </a:solidFill>
                <a:latin typeface="BNazaninBold"/>
              </a:rPr>
              <a:t>پاسخ به طغیان</a:t>
            </a:r>
            <a:r>
              <a:rPr lang="fa-IR" b="0" i="0" u="none" strike="noStrike" baseline="0" dirty="0">
                <a:solidFill>
                  <a:srgbClr val="FF33CC"/>
                </a:solidFill>
                <a:latin typeface="BNazanin"/>
              </a:rPr>
              <a:t>: </a:t>
            </a:r>
            <a:r>
              <a:rPr lang="fa-IR" b="0" i="0" u="none" strike="noStrike" baseline="0" dirty="0">
                <a:latin typeface="BNazanin"/>
              </a:rPr>
              <a:t>به فعالیتهای لازم برای جلوگیری از انتقال بیشتر بیماری، برقراری ارتباطات مؤثر و مستندسازی طغیان،گفته میشود.</a:t>
            </a:r>
          </a:p>
          <a:p>
            <a:pPr marL="114300" indent="0" algn="r">
              <a:buNone/>
            </a:pPr>
            <a:r>
              <a:rPr lang="fa-IR" b="1" i="0" u="none" strike="noStrike" baseline="0" dirty="0">
                <a:solidFill>
                  <a:srgbClr val="FF33CC"/>
                </a:solidFill>
                <a:latin typeface="BNazaninBold"/>
              </a:rPr>
              <a:t>توصیف طغیان</a:t>
            </a:r>
            <a:r>
              <a:rPr lang="fa-IR" b="0" i="0" u="none" strike="noStrike" baseline="0" dirty="0">
                <a:solidFill>
                  <a:srgbClr val="FF33CC"/>
                </a:solidFill>
                <a:latin typeface="BNazanin"/>
              </a:rPr>
              <a:t>: </a:t>
            </a:r>
            <a:r>
              <a:rPr lang="fa-IR" b="0" i="0" u="none" strike="noStrike" baseline="0" dirty="0">
                <a:latin typeface="BNazanin"/>
              </a:rPr>
              <a:t>به فعالیتهای انجام شده برای نشان دادن وجود و توصیف یک طغیان و همچنین به منظور شناسایی منابع،مکانیسم انتقال و عوامل ایجاد کننده (عوامل مؤثر) طغیان اطلاق می شود.</a:t>
            </a:r>
          </a:p>
          <a:p>
            <a:pPr marL="114300" indent="0" algn="r">
              <a:buNone/>
            </a:pPr>
            <a:r>
              <a:rPr lang="fa-IR" b="1" i="0" u="none" strike="noStrike" baseline="0" dirty="0">
                <a:solidFill>
                  <a:srgbClr val="FF33CC"/>
                </a:solidFill>
                <a:latin typeface="BNazaninBold"/>
              </a:rPr>
              <a:t>خوشه</a:t>
            </a:r>
            <a:r>
              <a:rPr lang="fa-IR" b="0" i="0" u="none" strike="noStrike" baseline="0" dirty="0">
                <a:solidFill>
                  <a:srgbClr val="FF33CC"/>
                </a:solidFill>
                <a:latin typeface="BNazanin"/>
              </a:rPr>
              <a:t>: </a:t>
            </a:r>
            <a:r>
              <a:rPr lang="fa-IR" b="0" i="0" u="none" strike="noStrike" baseline="0" dirty="0">
                <a:latin typeface="BNazanin"/>
              </a:rPr>
              <a:t>تجمع رویدادها یا بیمار یهای نسبتاً غیرشایع در زمان و مکان به انداز های که بیشتر از آن چیزی باشد که میتوان</a:t>
            </a:r>
            <a:r>
              <a:rPr lang="fa-IR" b="0" i="0" u="none" strike="noStrike" dirty="0">
                <a:latin typeface="BNazanin"/>
              </a:rPr>
              <a:t> </a:t>
            </a:r>
            <a:r>
              <a:rPr lang="fa-IR" b="0" i="0" u="none" strike="noStrike" baseline="0" dirty="0">
                <a:latin typeface="BNazanin"/>
              </a:rPr>
              <a:t>انتظار شانسی بودن آن را داشت.</a:t>
            </a:r>
            <a:endParaRPr lang="fa-IR" dirty="0"/>
          </a:p>
        </p:txBody>
      </p:sp>
    </p:spTree>
    <p:extLst>
      <p:ext uri="{BB962C8B-B14F-4D97-AF65-F5344CB8AC3E}">
        <p14:creationId xmlns:p14="http://schemas.microsoft.com/office/powerpoint/2010/main" val="13717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a:t>
            </a:r>
          </a:p>
        </p:txBody>
      </p:sp>
      <p:sp>
        <p:nvSpPr>
          <p:cNvPr id="3" name="Content Placeholder 2"/>
          <p:cNvSpPr>
            <a:spLocks noGrp="1"/>
          </p:cNvSpPr>
          <p:nvPr>
            <p:ph idx="1"/>
          </p:nvPr>
        </p:nvSpPr>
        <p:spPr>
          <a:xfrm>
            <a:off x="296215" y="1957589"/>
            <a:ext cx="11397802" cy="4468967"/>
          </a:xfrm>
        </p:spPr>
        <p:txBody>
          <a:bodyPr>
            <a:normAutofit fontScale="92500" lnSpcReduction="10000"/>
          </a:bodyPr>
          <a:lstStyle/>
          <a:p>
            <a:pPr marL="114300" indent="0" algn="r">
              <a:buNone/>
            </a:pPr>
            <a:r>
              <a:rPr lang="fa-IR" b="1" i="0" u="none" strike="noStrike" baseline="0" dirty="0">
                <a:solidFill>
                  <a:srgbClr val="FF33CC"/>
                </a:solidFill>
                <a:latin typeface="BNazaninBold"/>
              </a:rPr>
              <a:t>   دوره</a:t>
            </a:r>
            <a:r>
              <a:rPr lang="fa-IR" b="1" i="0" u="none" strike="noStrike" dirty="0">
                <a:solidFill>
                  <a:srgbClr val="FF33CC"/>
                </a:solidFill>
                <a:latin typeface="BNazaninBold"/>
              </a:rPr>
              <a:t> </a:t>
            </a:r>
            <a:r>
              <a:rPr lang="fa-IR" b="1" i="0" u="none" strike="noStrike" baseline="0" dirty="0">
                <a:solidFill>
                  <a:srgbClr val="FF33CC"/>
                </a:solidFill>
                <a:latin typeface="BNazaninBold"/>
              </a:rPr>
              <a:t>ی کمون</a:t>
            </a:r>
            <a:r>
              <a:rPr lang="fa-IR" b="0" i="0" u="none" strike="noStrike" baseline="0" dirty="0">
                <a:solidFill>
                  <a:srgbClr val="FF33CC"/>
                </a:solidFill>
                <a:latin typeface="BNazanin"/>
              </a:rPr>
              <a:t>: </a:t>
            </a:r>
            <a:r>
              <a:rPr lang="fa-IR" b="0" i="0" u="none" strike="noStrike" baseline="0" dirty="0">
                <a:latin typeface="BNazanin"/>
              </a:rPr>
              <a:t>به فاصله ی زمانی بین تماس اولیه با عامل عفونی و ظهور نخستین علائم بیماری مرتبط با عفونت گفته م یشود.</a:t>
            </a:r>
          </a:p>
          <a:p>
            <a:pPr marL="114300" indent="0" algn="r">
              <a:buNone/>
            </a:pPr>
            <a:r>
              <a:rPr lang="fa-IR" b="1" i="0" u="none" strike="noStrike" baseline="0" dirty="0">
                <a:solidFill>
                  <a:srgbClr val="FF33CC"/>
                </a:solidFill>
                <a:latin typeface="BNazaninBold"/>
              </a:rPr>
              <a:t>طغیان</a:t>
            </a:r>
            <a:r>
              <a:rPr lang="fa-IR" b="0" i="0" u="none" strike="noStrike" baseline="0" dirty="0">
                <a:solidFill>
                  <a:srgbClr val="FF33CC"/>
                </a:solidFill>
                <a:latin typeface="BNazanin"/>
              </a:rPr>
              <a:t>: </a:t>
            </a:r>
            <a:r>
              <a:rPr lang="fa-IR" b="0" i="0" u="none" strike="noStrike" baseline="0" dirty="0">
                <a:latin typeface="BNazanin"/>
              </a:rPr>
              <a:t>به یک همه گیری محدود به افزایش بروز بیماری در محل مانند یک روستا، شهر یا مؤسسه ی بسته اطلاق می شود.</a:t>
            </a:r>
          </a:p>
          <a:p>
            <a:pPr marL="114300" indent="0" algn="r">
              <a:buNone/>
            </a:pPr>
            <a:r>
              <a:rPr lang="fa-IR" b="1" i="0" u="none" strike="noStrike" baseline="0" dirty="0">
                <a:solidFill>
                  <a:srgbClr val="FF33CC"/>
                </a:solidFill>
                <a:latin typeface="BNazaninBold"/>
              </a:rPr>
              <a:t>طغیان با رویداد مشترک</a:t>
            </a:r>
            <a:r>
              <a:rPr lang="fa-IR" b="0" i="0" u="none" strike="noStrike" baseline="0" dirty="0">
                <a:solidFill>
                  <a:srgbClr val="FF33CC"/>
                </a:solidFill>
                <a:latin typeface="BNazanin"/>
              </a:rPr>
              <a:t>: </a:t>
            </a:r>
            <a:r>
              <a:rPr lang="fa-IR" b="0" i="0" u="none" strike="noStrike" baseline="0" dirty="0">
                <a:latin typeface="BNazanin"/>
              </a:rPr>
              <a:t>به طغیانی که به علت مواجهه ی گروهی ا ز افراد با یک ماده ی بیماری زا (به عنوان یک منبع مشترک) اتفاق</a:t>
            </a:r>
            <a:r>
              <a:rPr lang="fa-IR" b="0" i="0" u="none" strike="noStrike" dirty="0">
                <a:latin typeface="BNazanin"/>
              </a:rPr>
              <a:t> </a:t>
            </a:r>
            <a:r>
              <a:rPr lang="fa-IR" b="0" i="0" u="none" strike="noStrike" baseline="0" dirty="0">
                <a:latin typeface="BNazanin"/>
              </a:rPr>
              <a:t>می افتد، اطلاق می گردد. در این طغیان، مواجهه کوتاه مدت و الزاماً همزمان می باشد و همه ی افراد مواجهه داشته در یک دوره ی</a:t>
            </a:r>
            <a:r>
              <a:rPr lang="fa-IR" b="0" i="0" u="none" strike="noStrike" dirty="0">
                <a:latin typeface="BNazanin"/>
              </a:rPr>
              <a:t> </a:t>
            </a:r>
            <a:r>
              <a:rPr lang="fa-IR" b="0" i="0" u="none" strike="noStrike" baseline="0" dirty="0">
                <a:latin typeface="BNazanin"/>
              </a:rPr>
              <a:t>کمون یکسان مبتلا به بیماری خواهند شد. بنابراین موارد بیماری در مکان و زمان مشترک هستند.</a:t>
            </a:r>
          </a:p>
          <a:p>
            <a:pPr marL="114300" indent="0" algn="r">
              <a:buNone/>
            </a:pPr>
            <a:r>
              <a:rPr lang="fa-IR" b="1" i="0" u="none" strike="noStrike" baseline="0" dirty="0">
                <a:solidFill>
                  <a:srgbClr val="FF33CC"/>
                </a:solidFill>
                <a:latin typeface="BNazaninBold"/>
              </a:rPr>
              <a:t>طغیان با مکان مشترک </a:t>
            </a:r>
            <a:r>
              <a:rPr lang="fa-IR" b="0" i="0" u="none" strike="noStrike" baseline="0" dirty="0">
                <a:solidFill>
                  <a:srgbClr val="FF33CC"/>
                </a:solidFill>
                <a:latin typeface="BNazanin"/>
              </a:rPr>
              <a:t>: </a:t>
            </a:r>
            <a:r>
              <a:rPr lang="fa-IR" b="0" i="0" u="none" strike="noStrike" baseline="0" dirty="0">
                <a:latin typeface="BNazanin"/>
              </a:rPr>
              <a:t>به طغیانی که به علت مواجه هی گروهی از افراد با یک ماده ی بیماریزای مشترک در یک مکان مشابه اتفاق</a:t>
            </a:r>
            <a:r>
              <a:rPr lang="fa-IR" b="0" i="0" u="none" strike="noStrike" dirty="0">
                <a:latin typeface="BNazanin"/>
              </a:rPr>
              <a:t> </a:t>
            </a:r>
            <a:r>
              <a:rPr lang="fa-IR" b="0" i="0" u="none" strike="noStrike" baseline="0" dirty="0">
                <a:latin typeface="BNazanin"/>
              </a:rPr>
              <a:t>می افتد، اطلاق می شود. در این طغیان مواجهه با عامل بیماری در یک مکان مشابه اتفاق می افتد اما از لحاظ زمانی طولانی تر ازطغیان با رویداد مشترک می باشد؛ هم معنی: طغیان با منبع مشترک در یک مکان خاص(رویدا دهای بیماری در مکان مشابه</a:t>
            </a:r>
            <a:r>
              <a:rPr lang="fa-IR" b="0" i="0" u="none" strike="noStrike" dirty="0">
                <a:latin typeface="BNazanin"/>
              </a:rPr>
              <a:t> </a:t>
            </a:r>
            <a:r>
              <a:rPr lang="fa-IR" b="0" i="0" u="none" strike="noStrike" baseline="0" dirty="0">
                <a:latin typeface="BNazanin"/>
              </a:rPr>
              <a:t>هستند اما در یک زمان مشابه اتفاق نمی افتند).</a:t>
            </a:r>
            <a:endParaRPr lang="fa-IR" dirty="0"/>
          </a:p>
        </p:txBody>
      </p:sp>
    </p:spTree>
    <p:extLst>
      <p:ext uri="{BB962C8B-B14F-4D97-AF65-F5344CB8AC3E}">
        <p14:creationId xmlns:p14="http://schemas.microsoft.com/office/powerpoint/2010/main" val="5092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a:t>
            </a:r>
          </a:p>
        </p:txBody>
      </p:sp>
      <p:sp>
        <p:nvSpPr>
          <p:cNvPr id="3" name="Content Placeholder 2"/>
          <p:cNvSpPr>
            <a:spLocks noGrp="1"/>
          </p:cNvSpPr>
          <p:nvPr>
            <p:ph idx="1"/>
          </p:nvPr>
        </p:nvSpPr>
        <p:spPr>
          <a:xfrm>
            <a:off x="399245" y="2222287"/>
            <a:ext cx="11333409" cy="3636511"/>
          </a:xfrm>
        </p:spPr>
        <p:txBody>
          <a:bodyPr>
            <a:normAutofit fontScale="92500" lnSpcReduction="10000"/>
          </a:bodyPr>
          <a:lstStyle/>
          <a:p>
            <a:pPr marL="114300" indent="0" algn="r" rtl="1">
              <a:buNone/>
            </a:pPr>
            <a:r>
              <a:rPr lang="fa-IR" b="1" i="0" u="none" strike="noStrike" baseline="0" dirty="0">
                <a:solidFill>
                  <a:srgbClr val="FF33CC"/>
                </a:solidFill>
                <a:latin typeface="BNazaninBold"/>
              </a:rPr>
              <a:t>طغیان با منبع مشترک منتشره</a:t>
            </a:r>
            <a:r>
              <a:rPr lang="fa-IR" b="0" i="0" u="none" strike="noStrike" baseline="0" dirty="0">
                <a:solidFill>
                  <a:srgbClr val="FF33CC"/>
                </a:solidFill>
                <a:latin typeface="BNazanin"/>
              </a:rPr>
              <a:t>: </a:t>
            </a:r>
            <a:r>
              <a:rPr lang="fa-IR" b="0" i="0" u="none" strike="noStrike" baseline="0" dirty="0">
                <a:latin typeface="BNazanin"/>
              </a:rPr>
              <a:t>طغیانی که به علت مواجهه ی گروهی از افراد جامعه با یک ماده بیمار یزای مشترک انجام</a:t>
            </a:r>
            <a:r>
              <a:rPr lang="fa-IR" b="0" i="0" u="none" strike="noStrike" dirty="0">
                <a:latin typeface="BNazanin"/>
              </a:rPr>
              <a:t> </a:t>
            </a:r>
            <a:r>
              <a:rPr lang="fa-IR" b="0" i="0" u="none" strike="noStrike" baseline="0" dirty="0">
                <a:latin typeface="BNazanin"/>
              </a:rPr>
              <a:t>پذیرد، به صورتی که مواجهه ها در مکان مشترک نیستند (و الزامی نیز برای مشترک بودن زمان وجود ندارد). این طغیا نها اغلب</a:t>
            </a:r>
            <a:r>
              <a:rPr lang="fa-IR" b="0" i="0" u="none" strike="noStrike" dirty="0">
                <a:latin typeface="BNazanin"/>
              </a:rPr>
              <a:t> </a:t>
            </a:r>
            <a:r>
              <a:rPr lang="fa-IR" b="0" i="0" u="none" strike="noStrike" baseline="0" dirty="0">
                <a:latin typeface="BNazanin"/>
              </a:rPr>
              <a:t>به علت توزیع وسایل انتقال عفونت (مثل غذاهای آماده ی تجاری یا مخازن آب) اتفاق می افتد ( هم معنی: طغیان منتشره ).</a:t>
            </a:r>
          </a:p>
          <a:p>
            <a:pPr marL="114300" indent="0" algn="r" rtl="1">
              <a:buNone/>
            </a:pPr>
            <a:r>
              <a:rPr lang="fa-IR" b="1" i="0" u="none" strike="noStrike" baseline="0" dirty="0">
                <a:solidFill>
                  <a:srgbClr val="FF33CC"/>
                </a:solidFill>
                <a:latin typeface="BNazaninBold"/>
              </a:rPr>
              <a:t>طغیان جامعه گستر</a:t>
            </a:r>
            <a:r>
              <a:rPr lang="fa-IR" b="0" i="0" u="none" strike="noStrike" baseline="0" dirty="0">
                <a:solidFill>
                  <a:srgbClr val="FF33CC"/>
                </a:solidFill>
                <a:latin typeface="BNazanin"/>
              </a:rPr>
              <a:t>: </a:t>
            </a:r>
            <a:r>
              <a:rPr lang="fa-IR" b="0" i="0" u="none" strike="noStrike" baseline="0" dirty="0">
                <a:latin typeface="BNazanin"/>
              </a:rPr>
              <a:t>طغیان مواردی از بیماری در جامعه، به صورتی که انتقال بیماری به طور غالب از طریق مواجه هی افراد</a:t>
            </a:r>
            <a:r>
              <a:rPr lang="fa-IR" b="0" i="0" u="none" strike="noStrike" dirty="0">
                <a:latin typeface="BNazanin"/>
              </a:rPr>
              <a:t> </a:t>
            </a:r>
            <a:r>
              <a:rPr lang="fa-IR" b="0" i="0" u="none" strike="noStrike" baseline="0" dirty="0">
                <a:latin typeface="BNazanin"/>
              </a:rPr>
              <a:t>حساس با افراد عفونی آن جامعه اتفاق م یافتد (هم معنی: طغیان شخص به شخص).</a:t>
            </a:r>
          </a:p>
          <a:p>
            <a:pPr marL="114300" indent="0" algn="r" rtl="1">
              <a:buNone/>
            </a:pPr>
            <a:r>
              <a:rPr lang="fa-IR" b="1" i="0" u="none" strike="noStrike" baseline="0" dirty="0">
                <a:solidFill>
                  <a:srgbClr val="FF33CC"/>
                </a:solidFill>
                <a:latin typeface="BNazaninBold"/>
              </a:rPr>
              <a:t>طغیان خانگی</a:t>
            </a:r>
            <a:r>
              <a:rPr lang="fa-IR" b="0" i="0" u="none" strike="noStrike" baseline="0" dirty="0">
                <a:solidFill>
                  <a:srgbClr val="FF33CC"/>
                </a:solidFill>
                <a:latin typeface="BNazanin"/>
              </a:rPr>
              <a:t>: </a:t>
            </a:r>
            <a:r>
              <a:rPr lang="fa-IR" b="0" i="0" u="none" strike="noStrike" baseline="0" dirty="0">
                <a:latin typeface="BNazanin"/>
              </a:rPr>
              <a:t>طغیانی که فقط محدود به اعضای یک خانواده باشد.</a:t>
            </a:r>
          </a:p>
          <a:p>
            <a:pPr marL="114300" indent="0" algn="r" rtl="1">
              <a:buNone/>
            </a:pPr>
            <a:r>
              <a:rPr lang="fa-IR" b="1" i="0" u="none" strike="noStrike" baseline="0" dirty="0">
                <a:solidFill>
                  <a:srgbClr val="FF33CC"/>
                </a:solidFill>
                <a:latin typeface="BNazaninBold"/>
              </a:rPr>
              <a:t>طغیان سازمانی </a:t>
            </a:r>
            <a:r>
              <a:rPr lang="fa-IR" b="0" i="0" u="none" strike="noStrike" baseline="0" dirty="0">
                <a:solidFill>
                  <a:srgbClr val="FF33CC"/>
                </a:solidFill>
                <a:latin typeface="BNazanin"/>
              </a:rPr>
              <a:t>: </a:t>
            </a:r>
            <a:r>
              <a:rPr lang="fa-IR" b="0" i="0" u="none" strike="noStrike" baseline="0" dirty="0">
                <a:latin typeface="BNazanin"/>
              </a:rPr>
              <a:t>طغیانی که فقط به افراد ساکن در یک مکان (مثل بیمارستان، آسایشگاه، زندان </a:t>
            </a:r>
            <a:r>
              <a:rPr lang="fa-IR" dirty="0">
                <a:latin typeface="BNazanin"/>
              </a:rPr>
              <a:t>یا</a:t>
            </a:r>
            <a:r>
              <a:rPr lang="fa-IR" b="0" i="0" u="none" strike="noStrike" baseline="0" dirty="0">
                <a:latin typeface="BNazanin"/>
              </a:rPr>
              <a:t>مدرسه)محدود شود.</a:t>
            </a:r>
            <a:endParaRPr lang="fa-IR" dirty="0"/>
          </a:p>
        </p:txBody>
      </p:sp>
    </p:spTree>
    <p:extLst>
      <p:ext uri="{BB962C8B-B14F-4D97-AF65-F5344CB8AC3E}">
        <p14:creationId xmlns:p14="http://schemas.microsoft.com/office/powerpoint/2010/main" val="81715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400" dirty="0">
                <a:solidFill>
                  <a:srgbClr val="7030A0"/>
                </a:solidFill>
                <a:cs typeface="+mn-cs"/>
              </a:rPr>
              <a:t>واژه نامه </a:t>
            </a:r>
          </a:p>
        </p:txBody>
      </p:sp>
      <p:sp>
        <p:nvSpPr>
          <p:cNvPr id="3" name="Content Placeholder 2"/>
          <p:cNvSpPr>
            <a:spLocks noGrp="1"/>
          </p:cNvSpPr>
          <p:nvPr>
            <p:ph idx="1"/>
          </p:nvPr>
        </p:nvSpPr>
        <p:spPr/>
        <p:txBody>
          <a:bodyPr/>
          <a:lstStyle/>
          <a:p>
            <a:pPr marL="114300" indent="0" algn="r" rtl="1">
              <a:buNone/>
            </a:pPr>
            <a:r>
              <a:rPr lang="fa-IR" b="1" i="0" u="none" strike="noStrike" baseline="0" dirty="0">
                <a:solidFill>
                  <a:srgbClr val="FF33CC"/>
                </a:solidFill>
                <a:latin typeface="BNazaninBold"/>
              </a:rPr>
              <a:t>عامل بیمار یزا </a:t>
            </a:r>
            <a:r>
              <a:rPr lang="fa-IR" b="0" i="0" u="none" strike="noStrike" baseline="0" dirty="0">
                <a:solidFill>
                  <a:srgbClr val="FF33CC"/>
                </a:solidFill>
                <a:latin typeface="BNazanin"/>
              </a:rPr>
              <a:t>: </a:t>
            </a:r>
            <a:r>
              <a:rPr lang="fa-IR" b="0" i="0" u="none" strike="noStrike" baseline="0" dirty="0">
                <a:latin typeface="BNazanin"/>
              </a:rPr>
              <a:t>یک عامل، مثل میکروارگانیسم، ماد ه ی شیمیایی یا نوعی پرتو که وجود (یا وجود اضافی) آن برای رویداد</a:t>
            </a:r>
            <a:r>
              <a:rPr lang="fa-IR" b="0" i="0" u="none" strike="noStrike" dirty="0">
                <a:latin typeface="BNazanin"/>
              </a:rPr>
              <a:t> </a:t>
            </a:r>
            <a:r>
              <a:rPr lang="fa-IR" b="0" i="0" u="none" strike="noStrike" baseline="0" dirty="0">
                <a:latin typeface="BNazanin"/>
              </a:rPr>
              <a:t>یک بیماری ضروری است</a:t>
            </a:r>
            <a:r>
              <a:rPr lang="fa-IR" b="0" i="0" u="none" strike="noStrike" baseline="0" dirty="0">
                <a:latin typeface="TimesNewRomanPSMT"/>
              </a:rPr>
              <a:t>.</a:t>
            </a:r>
          </a:p>
          <a:p>
            <a:pPr marL="114300" indent="0" algn="r" rtl="1">
              <a:buNone/>
            </a:pPr>
            <a:r>
              <a:rPr lang="fa-IR" b="1" i="0" u="none" strike="noStrike" baseline="0" dirty="0">
                <a:solidFill>
                  <a:srgbClr val="FF33CC"/>
                </a:solidFill>
                <a:latin typeface="BNazaninBold"/>
              </a:rPr>
              <a:t>عامل عفونی</a:t>
            </a:r>
            <a:r>
              <a:rPr lang="fa-IR" b="0" i="0" u="none" strike="noStrike" baseline="0" dirty="0">
                <a:solidFill>
                  <a:srgbClr val="FF33CC"/>
                </a:solidFill>
                <a:latin typeface="BNazanin"/>
              </a:rPr>
              <a:t>: </a:t>
            </a:r>
            <a:r>
              <a:rPr lang="fa-IR" b="0" i="0" u="none" strike="noStrike" baseline="0" dirty="0">
                <a:latin typeface="BNazanin"/>
              </a:rPr>
              <a:t>یک ارگانیسم (ویروس، ریکتزیا، باکتری، قارچ، پروتوزوآ یا کرم) که توانایی ایجاد عفونت یا بیماری عفونی را دارد.</a:t>
            </a:r>
          </a:p>
          <a:p>
            <a:pPr marL="114300" indent="0" algn="r" rtl="1">
              <a:buNone/>
            </a:pPr>
            <a:r>
              <a:rPr lang="fa-IR" b="1" i="0" u="none" strike="noStrike" baseline="0" dirty="0">
                <a:solidFill>
                  <a:srgbClr val="FF33CC"/>
                </a:solidFill>
                <a:latin typeface="BNazaninBold"/>
              </a:rPr>
              <a:t>عفونت های بیمارستانی</a:t>
            </a:r>
            <a:r>
              <a:rPr lang="fa-IR" b="0" i="0" u="none" strike="noStrike" baseline="0" dirty="0">
                <a:solidFill>
                  <a:srgbClr val="FF33CC"/>
                </a:solidFill>
                <a:latin typeface="BNazanin"/>
              </a:rPr>
              <a:t>: </a:t>
            </a:r>
            <a:r>
              <a:rPr lang="fa-IR" b="0" i="0" u="none" strike="noStrike" baseline="0" dirty="0">
                <a:latin typeface="BNazanin"/>
              </a:rPr>
              <a:t>عفونتی که بیمار مراجعه کننده به یک بیمارستان، یا سایر مراکز مراقبت بهداشتی به آن مبتلامی شود در حالی که بیمار در هنگام مراجعه به آن مرکز به آن بیماری مبتلا نبوده و در دور هی کمون آن نیز قرار نداشته است.</a:t>
            </a:r>
            <a:endParaRPr lang="fa-IR" dirty="0"/>
          </a:p>
        </p:txBody>
      </p:sp>
    </p:spTree>
    <p:extLst>
      <p:ext uri="{BB962C8B-B14F-4D97-AF65-F5344CB8AC3E}">
        <p14:creationId xmlns:p14="http://schemas.microsoft.com/office/powerpoint/2010/main" val="1475785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1282</TotalTime>
  <Words>2362</Words>
  <Application>Microsoft Office PowerPoint</Application>
  <PresentationFormat>Widescreen</PresentationFormat>
  <Paragraphs>145</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Arial</vt:lpstr>
      <vt:lpstr>B Titr</vt:lpstr>
      <vt:lpstr>BNazanin</vt:lpstr>
      <vt:lpstr>BNazaninBold</vt:lpstr>
      <vt:lpstr>Book Antiqua</vt:lpstr>
      <vt:lpstr>BTitrBold</vt:lpstr>
      <vt:lpstr>Century Gothic</vt:lpstr>
      <vt:lpstr>Lucida Sans Unicode</vt:lpstr>
      <vt:lpstr>MinionPro-Regular</vt:lpstr>
      <vt:lpstr>TimesNewRomanPSMT</vt:lpstr>
      <vt:lpstr>Wingdings</vt:lpstr>
      <vt:lpstr>Apothecary</vt:lpstr>
      <vt:lpstr>PowerPoint Presentation</vt:lpstr>
      <vt:lpstr>واژه نامه</vt:lpstr>
      <vt:lpstr>واژه نامه </vt:lpstr>
      <vt:lpstr> واژه نامه </vt:lpstr>
      <vt:lpstr>واژه نامه </vt:lpstr>
      <vt:lpstr>واژه نامه </vt:lpstr>
      <vt:lpstr>واژه نامه </vt:lpstr>
      <vt:lpstr>واژه نامه </vt:lpstr>
      <vt:lpstr>واژه نامه </vt:lpstr>
      <vt:lpstr>واژه نامه </vt:lpstr>
      <vt:lpstr> واژه نامه </vt:lpstr>
      <vt:lpstr>واژه نامه : </vt:lpstr>
      <vt:lpstr>اهداف اصلی در مدیریت طغیان</vt:lpstr>
      <vt:lpstr>انواع طغیا نها</vt:lpstr>
      <vt:lpstr>2- تک منبعی منتشره (طغیان منتشره):</vt:lpstr>
      <vt:lpstr>3- جامعه گستر  </vt:lpstr>
      <vt:lpstr>4- رویداد مشترک  </vt:lpstr>
      <vt:lpstr>ادامه </vt:lpstr>
      <vt:lpstr>اجزای مدیریت طغیان</vt:lpstr>
      <vt:lpstr>PowerPoint Presentation</vt:lpstr>
      <vt:lpstr>مورد یابی و گزار شدهی</vt:lpstr>
      <vt:lpstr>ارزیابی و تأیید طغیان</vt:lpstr>
      <vt:lpstr>تأیید طغیا نها</vt:lpstr>
      <vt:lpstr>توصیف طغیان</vt:lpstr>
      <vt:lpstr>مرحله 1: گردآوری اطلاعات به دست آمده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flower</dc:creator>
  <cp:lastModifiedBy>Shamsipour</cp:lastModifiedBy>
  <cp:revision>77</cp:revision>
  <dcterms:created xsi:type="dcterms:W3CDTF">2018-12-12T06:12:37Z</dcterms:created>
  <dcterms:modified xsi:type="dcterms:W3CDTF">2025-06-23T03:31:18Z</dcterms:modified>
</cp:coreProperties>
</file>